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Bebas Neue"/>
      <p:regular r:id="rId56"/>
    </p:embeddedFont>
    <p:embeddedFont>
      <p:font typeface="Tajawal"/>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BEEC29-3CD0-41AC-B9EA-802113318511}">
  <a:tblStyle styleId="{06BEEC29-3CD0-41AC-B9EA-8021133185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Tajawal-regular.fntdata"/><Relationship Id="rId12" Type="http://schemas.openxmlformats.org/officeDocument/2006/relationships/slide" Target="slides/slide7.xml"/><Relationship Id="rId56" Type="http://schemas.openxmlformats.org/officeDocument/2006/relationships/font" Target="fonts/BebasNeue-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Tajawal-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876b916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1876b916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76b916d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1876b916d4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76b916d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1876b916d4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76b916d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876b916d4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7f91055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17f91055c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7f9105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7f91055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876b916d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1876b916d4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7f91055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17f91055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08def12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208def127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f91055c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17f91055c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7f91055c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17f91055c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f91055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17f91055c2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7f91055c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17f91055c2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f91055c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17f91055c2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dcff851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dcff851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dcff851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dcff851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876b916d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1876b916d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76b916d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876b916d4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dcff8519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dcff8519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8def1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08def12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dcff8519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dcff8519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dcff8519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dcff8519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d7f180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d7f180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08def127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08def127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08def127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08def127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08def127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08def127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08def1273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08def1273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08def127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08def127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d7f1806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d7f1806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d7ecac2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d7ecac2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d7ecac2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d7ecac2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08def127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08def127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dcff85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dcff85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f6001d3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f6001d3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08def127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208def127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208def127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208def127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08def127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208def127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08def127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208def127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08def1273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08def1273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08def12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08def127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08def12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208def127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8def127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208def127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170500" y="140625"/>
            <a:ext cx="1930800" cy="1930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rot="10800000">
            <a:off x="2318150" y="3419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856210" y="901638"/>
            <a:ext cx="4333800" cy="260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
          <p:cNvSpPr txBox="1"/>
          <p:nvPr>
            <p:ph idx="1" type="subTitle"/>
          </p:nvPr>
        </p:nvSpPr>
        <p:spPr>
          <a:xfrm>
            <a:off x="4059700" y="3831413"/>
            <a:ext cx="4040400" cy="4104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11"/>
          <p:cNvSpPr/>
          <p:nvPr/>
        </p:nvSpPr>
        <p:spPr>
          <a:xfrm rot="10800000">
            <a:off x="7088750" y="34522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1"/>
          <p:cNvSpPr txBox="1"/>
          <p:nvPr>
            <p:ph idx="1" type="body"/>
          </p:nvPr>
        </p:nvSpPr>
        <p:spPr>
          <a:xfrm>
            <a:off x="872400" y="1642300"/>
            <a:ext cx="3972900" cy="2311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11"/>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03" name="Google Shape;103;p1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 name="Shape 104"/>
        <p:cNvGrpSpPr/>
        <p:nvPr/>
      </p:nvGrpSpPr>
      <p:grpSpPr>
        <a:xfrm>
          <a:off x="0" y="0"/>
          <a:ext cx="0" cy="0"/>
          <a:chOff x="0" y="0"/>
          <a:chExt cx="0" cy="0"/>
        </a:xfrm>
      </p:grpSpPr>
      <p:sp>
        <p:nvSpPr>
          <p:cNvPr id="105" name="Google Shape;105;p12"/>
          <p:cNvSpPr/>
          <p:nvPr/>
        </p:nvSpPr>
        <p:spPr>
          <a:xfrm rot="10800000">
            <a:off x="7762675" y="26770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nvSpPr>
        <p:spPr>
          <a:xfrm rot="10800000">
            <a:off x="0" y="-672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
          <p:cNvSpPr txBox="1"/>
          <p:nvPr>
            <p:ph idx="1" type="subTitle"/>
          </p:nvPr>
        </p:nvSpPr>
        <p:spPr>
          <a:xfrm>
            <a:off x="1132500" y="2374500"/>
            <a:ext cx="6879000" cy="172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109" name="Google Shape;109;p12"/>
          <p:cNvSpPr txBox="1"/>
          <p:nvPr>
            <p:ph type="title"/>
          </p:nvPr>
        </p:nvSpPr>
        <p:spPr>
          <a:xfrm>
            <a:off x="5516100" y="3555896"/>
            <a:ext cx="2495400" cy="54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2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0" name="Shape 110"/>
        <p:cNvGrpSpPr/>
        <p:nvPr/>
      </p:nvGrpSpPr>
      <p:grpSpPr>
        <a:xfrm>
          <a:off x="0" y="0"/>
          <a:ext cx="0" cy="0"/>
          <a:chOff x="0" y="0"/>
          <a:chExt cx="0" cy="0"/>
        </a:xfrm>
      </p:grpSpPr>
      <p:sp>
        <p:nvSpPr>
          <p:cNvPr id="111" name="Google Shape;111;p13"/>
          <p:cNvSpPr/>
          <p:nvPr/>
        </p:nvSpPr>
        <p:spPr>
          <a:xfrm rot="10800000">
            <a:off x="-621225" y="3872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rot="10800000">
            <a:off x="7080900" y="-2397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ph type="title"/>
          </p:nvPr>
        </p:nvSpPr>
        <p:spPr>
          <a:xfrm>
            <a:off x="1161175"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4" name="Google Shape;114;p13"/>
          <p:cNvSpPr txBox="1"/>
          <p:nvPr>
            <p:ph idx="1" type="subTitle"/>
          </p:nvPr>
        </p:nvSpPr>
        <p:spPr>
          <a:xfrm>
            <a:off x="11611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3"/>
          <p:cNvSpPr txBox="1"/>
          <p:nvPr>
            <p:ph idx="2" type="title"/>
          </p:nvPr>
        </p:nvSpPr>
        <p:spPr>
          <a:xfrm>
            <a:off x="3607887"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6" name="Google Shape;116;p13"/>
          <p:cNvSpPr txBox="1"/>
          <p:nvPr>
            <p:ph idx="3" type="subTitle"/>
          </p:nvPr>
        </p:nvSpPr>
        <p:spPr>
          <a:xfrm>
            <a:off x="36078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3"/>
          <p:cNvSpPr txBox="1"/>
          <p:nvPr>
            <p:ph idx="4" type="title"/>
          </p:nvPr>
        </p:nvSpPr>
        <p:spPr>
          <a:xfrm>
            <a:off x="6230100"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8" name="Google Shape;118;p13"/>
          <p:cNvSpPr txBox="1"/>
          <p:nvPr>
            <p:ph idx="5" type="subTitle"/>
          </p:nvPr>
        </p:nvSpPr>
        <p:spPr>
          <a:xfrm>
            <a:off x="6230100"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1" name="Google Shape;121;p1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14"/>
          <p:cNvSpPr/>
          <p:nvPr/>
        </p:nvSpPr>
        <p:spPr>
          <a:xfrm rot="10800000">
            <a:off x="-346000" y="3927600"/>
            <a:ext cx="1578900" cy="157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rot="10800000">
            <a:off x="7696075" y="-281050"/>
            <a:ext cx="1848300" cy="1848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7" name="Google Shape;127;p1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5"/>
          <p:cNvSpPr/>
          <p:nvPr/>
        </p:nvSpPr>
        <p:spPr>
          <a:xfrm rot="10800000">
            <a:off x="7425925" y="792100"/>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rot="10800000">
            <a:off x="-62200" y="94925"/>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txBox="1"/>
          <p:nvPr>
            <p:ph type="title"/>
          </p:nvPr>
        </p:nvSpPr>
        <p:spPr>
          <a:xfrm>
            <a:off x="1692675" y="537175"/>
            <a:ext cx="4478700" cy="12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sz="4500">
                <a:solidFill>
                  <a:schemeClr val="dk1"/>
                </a:solidFill>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spTree>
      <p:nvGrpSpPr>
        <p:cNvPr id="133" name="Shape 133"/>
        <p:cNvGrpSpPr/>
        <p:nvPr/>
      </p:nvGrpSpPr>
      <p:grpSpPr>
        <a:xfrm>
          <a:off x="0" y="0"/>
          <a:ext cx="0" cy="0"/>
          <a:chOff x="0" y="0"/>
          <a:chExt cx="0" cy="0"/>
        </a:xfrm>
      </p:grpSpPr>
      <p:sp>
        <p:nvSpPr>
          <p:cNvPr id="134" name="Google Shape;134;p16"/>
          <p:cNvSpPr/>
          <p:nvPr/>
        </p:nvSpPr>
        <p:spPr>
          <a:xfrm rot="10800000">
            <a:off x="7325825" y="3534350"/>
            <a:ext cx="1478100" cy="1478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txBox="1"/>
          <p:nvPr>
            <p:ph type="title"/>
          </p:nvPr>
        </p:nvSpPr>
        <p:spPr>
          <a:xfrm>
            <a:off x="1344675" y="896188"/>
            <a:ext cx="2146500" cy="231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37" name="Google Shape;137;p16"/>
          <p:cNvSpPr txBox="1"/>
          <p:nvPr>
            <p:ph idx="1" type="body"/>
          </p:nvPr>
        </p:nvSpPr>
        <p:spPr>
          <a:xfrm>
            <a:off x="1344675" y="3071023"/>
            <a:ext cx="2529300" cy="9744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8" name="Shape 138"/>
        <p:cNvGrpSpPr/>
        <p:nvPr/>
      </p:nvGrpSpPr>
      <p:grpSpPr>
        <a:xfrm>
          <a:off x="0" y="0"/>
          <a:ext cx="0" cy="0"/>
          <a:chOff x="0" y="0"/>
          <a:chExt cx="0" cy="0"/>
        </a:xfrm>
      </p:grpSpPr>
      <p:sp>
        <p:nvSpPr>
          <p:cNvPr id="139" name="Google Shape;139;p17"/>
          <p:cNvSpPr/>
          <p:nvPr/>
        </p:nvSpPr>
        <p:spPr>
          <a:xfrm rot="10800000">
            <a:off x="6941650" y="-1011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txBox="1"/>
          <p:nvPr>
            <p:ph type="title"/>
          </p:nvPr>
        </p:nvSpPr>
        <p:spPr>
          <a:xfrm>
            <a:off x="900539"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1" name="Google Shape;141;p17"/>
          <p:cNvSpPr txBox="1"/>
          <p:nvPr>
            <p:ph idx="1" type="subTitle"/>
          </p:nvPr>
        </p:nvSpPr>
        <p:spPr>
          <a:xfrm>
            <a:off x="900539"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7"/>
          <p:cNvSpPr txBox="1"/>
          <p:nvPr>
            <p:ph idx="2" type="title"/>
          </p:nvPr>
        </p:nvSpPr>
        <p:spPr>
          <a:xfrm>
            <a:off x="3659695"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3" name="Google Shape;143;p17"/>
          <p:cNvSpPr txBox="1"/>
          <p:nvPr>
            <p:ph idx="3" type="subTitle"/>
          </p:nvPr>
        </p:nvSpPr>
        <p:spPr>
          <a:xfrm>
            <a:off x="3659695"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7"/>
          <p:cNvSpPr txBox="1"/>
          <p:nvPr>
            <p:ph idx="4" type="title"/>
          </p:nvPr>
        </p:nvSpPr>
        <p:spPr>
          <a:xfrm>
            <a:off x="900539"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5" name="Google Shape;145;p17"/>
          <p:cNvSpPr txBox="1"/>
          <p:nvPr>
            <p:ph idx="5" type="subTitle"/>
          </p:nvPr>
        </p:nvSpPr>
        <p:spPr>
          <a:xfrm>
            <a:off x="900539"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7"/>
          <p:cNvSpPr txBox="1"/>
          <p:nvPr>
            <p:ph idx="6" type="title"/>
          </p:nvPr>
        </p:nvSpPr>
        <p:spPr>
          <a:xfrm>
            <a:off x="3659695"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7" name="Google Shape;147;p17"/>
          <p:cNvSpPr txBox="1"/>
          <p:nvPr>
            <p:ph idx="7" type="subTitle"/>
          </p:nvPr>
        </p:nvSpPr>
        <p:spPr>
          <a:xfrm>
            <a:off x="3659695"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7"/>
          <p:cNvSpPr txBox="1"/>
          <p:nvPr>
            <p:ph idx="8" type="title"/>
          </p:nvPr>
        </p:nvSpPr>
        <p:spPr>
          <a:xfrm>
            <a:off x="6418861"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9" name="Google Shape;149;p17"/>
          <p:cNvSpPr txBox="1"/>
          <p:nvPr>
            <p:ph idx="9" type="subTitle"/>
          </p:nvPr>
        </p:nvSpPr>
        <p:spPr>
          <a:xfrm>
            <a:off x="6418861"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7"/>
          <p:cNvSpPr txBox="1"/>
          <p:nvPr>
            <p:ph idx="13" type="title"/>
          </p:nvPr>
        </p:nvSpPr>
        <p:spPr>
          <a:xfrm>
            <a:off x="6418861"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51" name="Google Shape;151;p17"/>
          <p:cNvSpPr txBox="1"/>
          <p:nvPr>
            <p:ph idx="14" type="subTitle"/>
          </p:nvPr>
        </p:nvSpPr>
        <p:spPr>
          <a:xfrm>
            <a:off x="6418861"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txBox="1"/>
          <p:nvPr>
            <p:ph idx="15"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54" name="Google Shape;154;p17"/>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sp>
        <p:nvSpPr>
          <p:cNvPr id="156" name="Google Shape;156;p18"/>
          <p:cNvSpPr/>
          <p:nvPr/>
        </p:nvSpPr>
        <p:spPr>
          <a:xfrm rot="10800000">
            <a:off x="7042075" y="30948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rot="10800000">
            <a:off x="2793975" y="228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8"/>
          <p:cNvSpPr txBox="1"/>
          <p:nvPr>
            <p:ph hasCustomPrompt="1" type="title"/>
          </p:nvPr>
        </p:nvSpPr>
        <p:spPr>
          <a:xfrm>
            <a:off x="3757465" y="1449500"/>
            <a:ext cx="4495500" cy="151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129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r>
              <a:t>xx%</a:t>
            </a:r>
          </a:p>
        </p:txBody>
      </p:sp>
      <p:sp>
        <p:nvSpPr>
          <p:cNvPr id="161" name="Google Shape;161;p18"/>
          <p:cNvSpPr txBox="1"/>
          <p:nvPr>
            <p:ph idx="1" type="subTitle"/>
          </p:nvPr>
        </p:nvSpPr>
        <p:spPr>
          <a:xfrm>
            <a:off x="3539575" y="3229300"/>
            <a:ext cx="4495500" cy="464700"/>
          </a:xfrm>
          <a:prstGeom prst="rect">
            <a:avLst/>
          </a:prstGeom>
          <a:solidFill>
            <a:schemeClr val="dk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800">
                <a:solidFill>
                  <a:schemeClr val="l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2" name="Shape 162"/>
        <p:cNvGrpSpPr/>
        <p:nvPr/>
      </p:nvGrpSpPr>
      <p:grpSpPr>
        <a:xfrm>
          <a:off x="0" y="0"/>
          <a:ext cx="0" cy="0"/>
          <a:chOff x="0" y="0"/>
          <a:chExt cx="0" cy="0"/>
        </a:xfrm>
      </p:grpSpPr>
      <p:sp>
        <p:nvSpPr>
          <p:cNvPr id="163" name="Google Shape;163;p19"/>
          <p:cNvSpPr/>
          <p:nvPr/>
        </p:nvSpPr>
        <p:spPr>
          <a:xfrm rot="10800000">
            <a:off x="373025" y="345667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rot="10800000">
            <a:off x="7763225" y="-29982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txBox="1"/>
          <p:nvPr>
            <p:ph type="title"/>
          </p:nvPr>
        </p:nvSpPr>
        <p:spPr>
          <a:xfrm>
            <a:off x="2520538" y="1673288"/>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6" name="Google Shape;166;p19"/>
          <p:cNvSpPr txBox="1"/>
          <p:nvPr>
            <p:ph idx="1" type="subTitle"/>
          </p:nvPr>
        </p:nvSpPr>
        <p:spPr>
          <a:xfrm>
            <a:off x="2520538" y="2164133"/>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 name="Google Shape;167;p19"/>
          <p:cNvSpPr txBox="1"/>
          <p:nvPr>
            <p:ph idx="2" type="title"/>
          </p:nvPr>
        </p:nvSpPr>
        <p:spPr>
          <a:xfrm>
            <a:off x="6344213" y="1673263"/>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9"/>
          <p:cNvSpPr txBox="1"/>
          <p:nvPr>
            <p:ph idx="3" type="subTitle"/>
          </p:nvPr>
        </p:nvSpPr>
        <p:spPr>
          <a:xfrm>
            <a:off x="6344207" y="2164128"/>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19"/>
          <p:cNvSpPr txBox="1"/>
          <p:nvPr>
            <p:ph idx="4" type="title"/>
          </p:nvPr>
        </p:nvSpPr>
        <p:spPr>
          <a:xfrm>
            <a:off x="4441800" y="3350775"/>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19"/>
          <p:cNvSpPr txBox="1"/>
          <p:nvPr>
            <p:ph idx="5" type="subTitle"/>
          </p:nvPr>
        </p:nvSpPr>
        <p:spPr>
          <a:xfrm>
            <a:off x="4441785" y="3841671"/>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1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73" name="Google Shape;173;p1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20"/>
          <p:cNvSpPr/>
          <p:nvPr/>
        </p:nvSpPr>
        <p:spPr>
          <a:xfrm rot="10800000">
            <a:off x="7168475" y="33916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rot="10800000">
            <a:off x="341250" y="50250"/>
            <a:ext cx="1871100" cy="1871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0"/>
          <p:cNvSpPr txBox="1"/>
          <p:nvPr>
            <p:ph type="title"/>
          </p:nvPr>
        </p:nvSpPr>
        <p:spPr>
          <a:xfrm>
            <a:off x="4154650" y="1289700"/>
            <a:ext cx="4056900" cy="256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rot="10800000">
            <a:off x="7508825" y="-1081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rot="10800000">
            <a:off x="1380150" y="4167625"/>
            <a:ext cx="1139100" cy="1139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rot="10800000">
            <a:off x="-93550" y="-108150"/>
            <a:ext cx="1406100" cy="1406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 type="body"/>
          </p:nvPr>
        </p:nvSpPr>
        <p:spPr>
          <a:xfrm>
            <a:off x="872400" y="1178825"/>
            <a:ext cx="7384500" cy="336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AutoNum type="arabicPeriod"/>
              <a:defRPr sz="1200">
                <a:solidFill>
                  <a:schemeClr val="dk1"/>
                </a:solidFill>
              </a:defRPr>
            </a:lvl1pPr>
            <a:lvl2pPr indent="-317500" lvl="1" marL="914400" algn="l">
              <a:lnSpc>
                <a:spcPct val="115000"/>
              </a:lnSpc>
              <a:spcBef>
                <a:spcPts val="0"/>
              </a:spcBef>
              <a:spcAft>
                <a:spcPts val="0"/>
              </a:spcAft>
              <a:buClr>
                <a:schemeClr val="dk1"/>
              </a:buClr>
              <a:buSzPts val="1400"/>
              <a:buAutoNum type="alphaLcPeriod"/>
              <a:defRPr>
                <a:solidFill>
                  <a:schemeClr val="dk1"/>
                </a:solidFill>
              </a:defRPr>
            </a:lvl2pPr>
            <a:lvl3pPr indent="-317500" lvl="2" marL="1371600" algn="l">
              <a:lnSpc>
                <a:spcPct val="115000"/>
              </a:lnSpc>
              <a:spcBef>
                <a:spcPts val="0"/>
              </a:spcBef>
              <a:spcAft>
                <a:spcPts val="0"/>
              </a:spcAft>
              <a:buClr>
                <a:schemeClr val="dk1"/>
              </a:buClr>
              <a:buSzPts val="1400"/>
              <a:buAutoNum type="romanLcPeriod"/>
              <a:defRPr>
                <a:solidFill>
                  <a:schemeClr val="dk1"/>
                </a:solidFill>
              </a:defRPr>
            </a:lvl3pPr>
            <a:lvl4pPr indent="-317500" lvl="3" marL="1828800" algn="l">
              <a:lnSpc>
                <a:spcPct val="115000"/>
              </a:lnSpc>
              <a:spcBef>
                <a:spcPts val="0"/>
              </a:spcBef>
              <a:spcAft>
                <a:spcPts val="0"/>
              </a:spcAft>
              <a:buClr>
                <a:schemeClr val="dk1"/>
              </a:buClr>
              <a:buSzPts val="1400"/>
              <a:buAutoNum type="arabicPeriod"/>
              <a:defRPr>
                <a:solidFill>
                  <a:schemeClr val="dk1"/>
                </a:solidFill>
              </a:defRPr>
            </a:lvl4pPr>
            <a:lvl5pPr indent="-317500" lvl="4" marL="2286000" algn="l">
              <a:lnSpc>
                <a:spcPct val="115000"/>
              </a:lnSpc>
              <a:spcBef>
                <a:spcPts val="0"/>
              </a:spcBef>
              <a:spcAft>
                <a:spcPts val="0"/>
              </a:spcAft>
              <a:buClr>
                <a:schemeClr val="dk1"/>
              </a:buClr>
              <a:buSzPts val="1400"/>
              <a:buAutoNum type="alphaLcPeriod"/>
              <a:defRPr>
                <a:solidFill>
                  <a:schemeClr val="dk1"/>
                </a:solidFill>
              </a:defRPr>
            </a:lvl5pPr>
            <a:lvl6pPr indent="-317500" lvl="5" marL="2743200" algn="l">
              <a:lnSpc>
                <a:spcPct val="115000"/>
              </a:lnSpc>
              <a:spcBef>
                <a:spcPts val="0"/>
              </a:spcBef>
              <a:spcAft>
                <a:spcPts val="0"/>
              </a:spcAft>
              <a:buClr>
                <a:schemeClr val="dk1"/>
              </a:buClr>
              <a:buSzPts val="1400"/>
              <a:buAutoNum type="romanLcPeriod"/>
              <a:defRPr>
                <a:solidFill>
                  <a:schemeClr val="dk1"/>
                </a:solidFill>
              </a:defRPr>
            </a:lvl6pPr>
            <a:lvl7pPr indent="-317500" lvl="6" marL="3200400" algn="l">
              <a:lnSpc>
                <a:spcPct val="115000"/>
              </a:lnSpc>
              <a:spcBef>
                <a:spcPts val="0"/>
              </a:spcBef>
              <a:spcAft>
                <a:spcPts val="0"/>
              </a:spcAft>
              <a:buClr>
                <a:schemeClr val="dk1"/>
              </a:buClr>
              <a:buSzPts val="1400"/>
              <a:buAutoNum type="arabicPeriod"/>
              <a:defRPr>
                <a:solidFill>
                  <a:schemeClr val="dk1"/>
                </a:solidFill>
              </a:defRPr>
            </a:lvl7pPr>
            <a:lvl8pPr indent="-317500" lvl="7" marL="3657600" algn="l">
              <a:lnSpc>
                <a:spcPct val="115000"/>
              </a:lnSpc>
              <a:spcBef>
                <a:spcPts val="0"/>
              </a:spcBef>
              <a:spcAft>
                <a:spcPts val="0"/>
              </a:spcAft>
              <a:buClr>
                <a:schemeClr val="dk1"/>
              </a:buClr>
              <a:buSzPts val="1400"/>
              <a:buAutoNum type="alphaLcPeriod"/>
              <a:defRPr>
                <a:solidFill>
                  <a:schemeClr val="dk1"/>
                </a:solidFill>
              </a:defRPr>
            </a:lvl8pPr>
            <a:lvl9pPr indent="-317500" lvl="8" marL="4114800" algn="l">
              <a:lnSpc>
                <a:spcPct val="115000"/>
              </a:lnSpc>
              <a:spcBef>
                <a:spcPts val="0"/>
              </a:spcBef>
              <a:spcAft>
                <a:spcPts val="0"/>
              </a:spcAft>
              <a:buClr>
                <a:schemeClr val="dk1"/>
              </a:buClr>
              <a:buSzPts val="1400"/>
              <a:buAutoNum type="romanLcPeriod"/>
              <a:defRPr>
                <a:solidFill>
                  <a:schemeClr val="dk1"/>
                </a:solidFill>
              </a:defRPr>
            </a:lvl9pPr>
          </a:lstStyle>
          <a:p/>
        </p:txBody>
      </p:sp>
      <p:sp>
        <p:nvSpPr>
          <p:cNvPr id="19" name="Google Shape;19;p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1" name="Google Shape;21;p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9" name="Shape 179"/>
        <p:cNvGrpSpPr/>
        <p:nvPr/>
      </p:nvGrpSpPr>
      <p:grpSpPr>
        <a:xfrm>
          <a:off x="0" y="0"/>
          <a:ext cx="0" cy="0"/>
          <a:chOff x="0" y="0"/>
          <a:chExt cx="0" cy="0"/>
        </a:xfrm>
      </p:grpSpPr>
      <p:sp>
        <p:nvSpPr>
          <p:cNvPr id="180" name="Google Shape;180;p21"/>
          <p:cNvSpPr txBox="1"/>
          <p:nvPr>
            <p:ph type="title"/>
          </p:nvPr>
        </p:nvSpPr>
        <p:spPr>
          <a:xfrm>
            <a:off x="1126147"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1" name="Google Shape;181;p21"/>
          <p:cNvSpPr txBox="1"/>
          <p:nvPr>
            <p:ph idx="1" type="subTitle"/>
          </p:nvPr>
        </p:nvSpPr>
        <p:spPr>
          <a:xfrm>
            <a:off x="112613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2" type="title"/>
          </p:nvPr>
        </p:nvSpPr>
        <p:spPr>
          <a:xfrm>
            <a:off x="3565652"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3" name="Google Shape;183;p21"/>
          <p:cNvSpPr txBox="1"/>
          <p:nvPr>
            <p:ph idx="3" type="subTitle"/>
          </p:nvPr>
        </p:nvSpPr>
        <p:spPr>
          <a:xfrm>
            <a:off x="356564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4" name="Google Shape;184;p21"/>
          <p:cNvSpPr txBox="1"/>
          <p:nvPr>
            <p:ph idx="4" type="title"/>
          </p:nvPr>
        </p:nvSpPr>
        <p:spPr>
          <a:xfrm>
            <a:off x="6005168"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5" name="Google Shape;185;p21"/>
          <p:cNvSpPr txBox="1"/>
          <p:nvPr>
            <p:ph idx="5" type="subTitle"/>
          </p:nvPr>
        </p:nvSpPr>
        <p:spPr>
          <a:xfrm>
            <a:off x="600516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6" name="Google Shape;186;p2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1"/>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88" name="Google Shape;188;p2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89" name="Shape 189"/>
        <p:cNvGrpSpPr/>
        <p:nvPr/>
      </p:nvGrpSpPr>
      <p:grpSpPr>
        <a:xfrm>
          <a:off x="0" y="0"/>
          <a:ext cx="0" cy="0"/>
          <a:chOff x="0" y="0"/>
          <a:chExt cx="0" cy="0"/>
        </a:xfrm>
      </p:grpSpPr>
      <p:sp>
        <p:nvSpPr>
          <p:cNvPr id="190" name="Google Shape;190;p22"/>
          <p:cNvSpPr/>
          <p:nvPr/>
        </p:nvSpPr>
        <p:spPr>
          <a:xfrm rot="10800000">
            <a:off x="-179600" y="2051200"/>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2"/>
          <p:cNvSpPr/>
          <p:nvPr/>
        </p:nvSpPr>
        <p:spPr>
          <a:xfrm rot="10800000">
            <a:off x="7215475" y="3233325"/>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txBox="1"/>
          <p:nvPr>
            <p:ph idx="1" type="subTitle"/>
          </p:nvPr>
        </p:nvSpPr>
        <p:spPr>
          <a:xfrm>
            <a:off x="1177925" y="2477000"/>
            <a:ext cx="2575200" cy="97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595959"/>
              </a:buClr>
              <a:buSzPts val="1400"/>
              <a:buFont typeface="Anaheim"/>
              <a:buAutoNum type="arabicPeriod"/>
              <a:defRPr/>
            </a:lvl1pPr>
            <a:lvl2pPr lvl="1" algn="ctr">
              <a:lnSpc>
                <a:spcPct val="100000"/>
              </a:lnSpc>
              <a:spcBef>
                <a:spcPts val="0"/>
              </a:spcBef>
              <a:spcAft>
                <a:spcPts val="0"/>
              </a:spcAft>
              <a:buClr>
                <a:srgbClr val="595959"/>
              </a:buClr>
              <a:buSzPts val="1400"/>
              <a:buFont typeface="Anaheim"/>
              <a:buAutoNum type="alphaLcPeriod"/>
              <a:defRPr/>
            </a:lvl2pPr>
            <a:lvl3pPr lvl="2" algn="ctr">
              <a:lnSpc>
                <a:spcPct val="100000"/>
              </a:lnSpc>
              <a:spcBef>
                <a:spcPts val="0"/>
              </a:spcBef>
              <a:spcAft>
                <a:spcPts val="0"/>
              </a:spcAft>
              <a:buClr>
                <a:srgbClr val="595959"/>
              </a:buClr>
              <a:buSzPts val="1400"/>
              <a:buFont typeface="Anaheim"/>
              <a:buAutoNum type="romanLcPeriod"/>
              <a:defRPr/>
            </a:lvl3pPr>
            <a:lvl4pPr lvl="3" algn="ctr">
              <a:lnSpc>
                <a:spcPct val="100000"/>
              </a:lnSpc>
              <a:spcBef>
                <a:spcPts val="0"/>
              </a:spcBef>
              <a:spcAft>
                <a:spcPts val="0"/>
              </a:spcAft>
              <a:buClr>
                <a:srgbClr val="595959"/>
              </a:buClr>
              <a:buSzPts val="1400"/>
              <a:buFont typeface="Anaheim"/>
              <a:buAutoNum type="arabicPeriod"/>
              <a:defRPr/>
            </a:lvl4pPr>
            <a:lvl5pPr lvl="4" algn="ctr">
              <a:lnSpc>
                <a:spcPct val="100000"/>
              </a:lnSpc>
              <a:spcBef>
                <a:spcPts val="0"/>
              </a:spcBef>
              <a:spcAft>
                <a:spcPts val="0"/>
              </a:spcAft>
              <a:buClr>
                <a:srgbClr val="595959"/>
              </a:buClr>
              <a:buSzPts val="1400"/>
              <a:buFont typeface="Anaheim"/>
              <a:buAutoNum type="alphaLcPeriod"/>
              <a:defRPr/>
            </a:lvl5pPr>
            <a:lvl6pPr lvl="5" algn="ctr">
              <a:lnSpc>
                <a:spcPct val="100000"/>
              </a:lnSpc>
              <a:spcBef>
                <a:spcPts val="0"/>
              </a:spcBef>
              <a:spcAft>
                <a:spcPts val="0"/>
              </a:spcAft>
              <a:buClr>
                <a:srgbClr val="595959"/>
              </a:buClr>
              <a:buSzPts val="1400"/>
              <a:buFont typeface="Anaheim"/>
              <a:buAutoNum type="romanLcPeriod"/>
              <a:defRPr/>
            </a:lvl6pPr>
            <a:lvl7pPr lvl="6" algn="ctr">
              <a:lnSpc>
                <a:spcPct val="100000"/>
              </a:lnSpc>
              <a:spcBef>
                <a:spcPts val="0"/>
              </a:spcBef>
              <a:spcAft>
                <a:spcPts val="0"/>
              </a:spcAft>
              <a:buClr>
                <a:srgbClr val="595959"/>
              </a:buClr>
              <a:buSzPts val="1400"/>
              <a:buFont typeface="Anaheim"/>
              <a:buAutoNum type="arabicPeriod"/>
              <a:defRPr/>
            </a:lvl7pPr>
            <a:lvl8pPr lvl="7" algn="ctr">
              <a:lnSpc>
                <a:spcPct val="100000"/>
              </a:lnSpc>
              <a:spcBef>
                <a:spcPts val="0"/>
              </a:spcBef>
              <a:spcAft>
                <a:spcPts val="0"/>
              </a:spcAft>
              <a:buClr>
                <a:srgbClr val="595959"/>
              </a:buClr>
              <a:buSzPts val="1400"/>
              <a:buFont typeface="Anaheim"/>
              <a:buAutoNum type="alphaLcPeriod"/>
              <a:defRPr/>
            </a:lvl8pPr>
            <a:lvl9pPr lvl="8" algn="ctr">
              <a:lnSpc>
                <a:spcPct val="100000"/>
              </a:lnSpc>
              <a:spcBef>
                <a:spcPts val="0"/>
              </a:spcBef>
              <a:spcAft>
                <a:spcPts val="0"/>
              </a:spcAft>
              <a:buClr>
                <a:srgbClr val="595959"/>
              </a:buClr>
              <a:buSzPts val="1400"/>
              <a:buFont typeface="Anaheim"/>
              <a:buAutoNum type="romanLcPeriod"/>
              <a:defRPr/>
            </a:lvl9pPr>
          </a:lstStyle>
          <a:p/>
        </p:txBody>
      </p:sp>
      <p:sp>
        <p:nvSpPr>
          <p:cNvPr id="194" name="Google Shape;194;p22"/>
          <p:cNvSpPr txBox="1"/>
          <p:nvPr>
            <p:ph type="title"/>
          </p:nvPr>
        </p:nvSpPr>
        <p:spPr>
          <a:xfrm>
            <a:off x="1177925" y="1881125"/>
            <a:ext cx="25752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3"/>
          <p:cNvSpPr/>
          <p:nvPr/>
        </p:nvSpPr>
        <p:spPr>
          <a:xfrm rot="10800000">
            <a:off x="3921000" y="3972875"/>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rot="10800000">
            <a:off x="7613150" y="399500"/>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txBox="1"/>
          <p:nvPr>
            <p:ph idx="1" type="body"/>
          </p:nvPr>
        </p:nvSpPr>
        <p:spPr>
          <a:xfrm>
            <a:off x="8547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99" name="Google Shape;199;p23"/>
          <p:cNvSpPr txBox="1"/>
          <p:nvPr>
            <p:ph idx="2" type="body"/>
          </p:nvPr>
        </p:nvSpPr>
        <p:spPr>
          <a:xfrm>
            <a:off x="45803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200" name="Google Shape;200;p2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02" name="Google Shape;202;p2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3" name="Shape 20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4" name="Shape 204"/>
        <p:cNvGrpSpPr/>
        <p:nvPr/>
      </p:nvGrpSpPr>
      <p:grpSpPr>
        <a:xfrm>
          <a:off x="0" y="0"/>
          <a:ext cx="0" cy="0"/>
          <a:chOff x="0" y="0"/>
          <a:chExt cx="0" cy="0"/>
        </a:xfrm>
      </p:grpSpPr>
      <p:sp>
        <p:nvSpPr>
          <p:cNvPr id="205" name="Google Shape;205;p25"/>
          <p:cNvSpPr/>
          <p:nvPr/>
        </p:nvSpPr>
        <p:spPr>
          <a:xfrm rot="10800000">
            <a:off x="7047650" y="30133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rot="10800000">
            <a:off x="316500" y="38997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rot="10800000">
            <a:off x="7247025" y="-1434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9" name="Shape 209"/>
        <p:cNvGrpSpPr/>
        <p:nvPr/>
      </p:nvGrpSpPr>
      <p:grpSpPr>
        <a:xfrm>
          <a:off x="0" y="0"/>
          <a:ext cx="0" cy="0"/>
          <a:chOff x="0" y="0"/>
          <a:chExt cx="0" cy="0"/>
        </a:xfrm>
      </p:grpSpPr>
      <p:sp>
        <p:nvSpPr>
          <p:cNvPr id="210" name="Google Shape;210;p26"/>
          <p:cNvSpPr/>
          <p:nvPr/>
        </p:nvSpPr>
        <p:spPr>
          <a:xfrm rot="10800000">
            <a:off x="214025" y="3414300"/>
            <a:ext cx="1729200" cy="1729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rot="10800000">
            <a:off x="7393125" y="924500"/>
            <a:ext cx="1475700" cy="1475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2" name="Shape 22"/>
        <p:cNvGrpSpPr/>
        <p:nvPr/>
      </p:nvGrpSpPr>
      <p:grpSpPr>
        <a:xfrm>
          <a:off x="0" y="0"/>
          <a:ext cx="0" cy="0"/>
          <a:chOff x="0" y="0"/>
          <a:chExt cx="0" cy="0"/>
        </a:xfrm>
      </p:grpSpPr>
      <p:sp>
        <p:nvSpPr>
          <p:cNvPr id="23" name="Google Shape;23;p4"/>
          <p:cNvSpPr/>
          <p:nvPr/>
        </p:nvSpPr>
        <p:spPr>
          <a:xfrm rot="10800000">
            <a:off x="7044650" y="1658152"/>
            <a:ext cx="1991400" cy="1991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2378608" y="1713129"/>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5" name="Google Shape;25;p4"/>
          <p:cNvSpPr txBox="1"/>
          <p:nvPr>
            <p:ph idx="1" type="subTitle"/>
          </p:nvPr>
        </p:nvSpPr>
        <p:spPr>
          <a:xfrm>
            <a:off x="2378600" y="201782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2" type="title"/>
          </p:nvPr>
        </p:nvSpPr>
        <p:spPr>
          <a:xfrm>
            <a:off x="2378600" y="3246668"/>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7" name="Google Shape;27;p4"/>
          <p:cNvSpPr txBox="1"/>
          <p:nvPr>
            <p:ph idx="3" type="subTitle"/>
          </p:nvPr>
        </p:nvSpPr>
        <p:spPr>
          <a:xfrm>
            <a:off x="2378600" y="355135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4" type="title"/>
          </p:nvPr>
        </p:nvSpPr>
        <p:spPr>
          <a:xfrm>
            <a:off x="872400" y="537575"/>
            <a:ext cx="66771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9" name="Google Shape;29;p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p:nvPr/>
        </p:nvSpPr>
        <p:spPr>
          <a:xfrm rot="10800000">
            <a:off x="4361150" y="3329975"/>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rot="10800000">
            <a:off x="6804300" y="1428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701290" y="2291860"/>
            <a:ext cx="2450700" cy="72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5"/>
          <p:cNvSpPr txBox="1"/>
          <p:nvPr>
            <p:ph idx="2" type="title"/>
          </p:nvPr>
        </p:nvSpPr>
        <p:spPr>
          <a:xfrm>
            <a:off x="2330690" y="1159097"/>
            <a:ext cx="1191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6" name="Google Shape;36;p5"/>
          <p:cNvSpPr txBox="1"/>
          <p:nvPr>
            <p:ph idx="1" type="subTitle"/>
          </p:nvPr>
        </p:nvSpPr>
        <p:spPr>
          <a:xfrm>
            <a:off x="1494140" y="3303703"/>
            <a:ext cx="2865000" cy="680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8" name="Shape 38"/>
        <p:cNvGrpSpPr/>
        <p:nvPr/>
      </p:nvGrpSpPr>
      <p:grpSpPr>
        <a:xfrm>
          <a:off x="0" y="0"/>
          <a:ext cx="0" cy="0"/>
          <a:chOff x="0" y="0"/>
          <a:chExt cx="0" cy="0"/>
        </a:xfrm>
      </p:grpSpPr>
      <p:sp>
        <p:nvSpPr>
          <p:cNvPr id="39" name="Google Shape;39;p6"/>
          <p:cNvSpPr/>
          <p:nvPr/>
        </p:nvSpPr>
        <p:spPr>
          <a:xfrm rot="10800000">
            <a:off x="7709800" y="-343925"/>
            <a:ext cx="1710300" cy="1710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txBox="1"/>
          <p:nvPr>
            <p:ph type="title"/>
          </p:nvPr>
        </p:nvSpPr>
        <p:spPr>
          <a:xfrm>
            <a:off x="1746189"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2" name="Google Shape;42;p6"/>
          <p:cNvSpPr txBox="1"/>
          <p:nvPr>
            <p:ph idx="2" type="title"/>
          </p:nvPr>
        </p:nvSpPr>
        <p:spPr>
          <a:xfrm>
            <a:off x="87945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3" name="Google Shape;43;p6"/>
          <p:cNvSpPr txBox="1"/>
          <p:nvPr>
            <p:ph idx="1" type="subTitle"/>
          </p:nvPr>
        </p:nvSpPr>
        <p:spPr>
          <a:xfrm>
            <a:off x="1746200" y="19941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6"/>
          <p:cNvSpPr txBox="1"/>
          <p:nvPr>
            <p:ph idx="3" type="title"/>
          </p:nvPr>
        </p:nvSpPr>
        <p:spPr>
          <a:xfrm>
            <a:off x="4259277"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5" name="Google Shape;45;p6"/>
          <p:cNvSpPr txBox="1"/>
          <p:nvPr>
            <p:ph idx="4" type="title"/>
          </p:nvPr>
        </p:nvSpPr>
        <p:spPr>
          <a:xfrm>
            <a:off x="3392523"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 name="Google Shape;46;p6"/>
          <p:cNvSpPr txBox="1"/>
          <p:nvPr>
            <p:ph idx="5" type="subTitle"/>
          </p:nvPr>
        </p:nvSpPr>
        <p:spPr>
          <a:xfrm>
            <a:off x="4259277" y="199415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6"/>
          <p:cNvSpPr txBox="1"/>
          <p:nvPr>
            <p:ph idx="6" type="title"/>
          </p:nvPr>
        </p:nvSpPr>
        <p:spPr>
          <a:xfrm>
            <a:off x="1746202" y="31831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8" name="Google Shape;48;p6"/>
          <p:cNvSpPr txBox="1"/>
          <p:nvPr>
            <p:ph idx="7" type="title"/>
          </p:nvPr>
        </p:nvSpPr>
        <p:spPr>
          <a:xfrm>
            <a:off x="87945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9" name="Google Shape;49;p6"/>
          <p:cNvSpPr txBox="1"/>
          <p:nvPr>
            <p:ph idx="8" type="subTitle"/>
          </p:nvPr>
        </p:nvSpPr>
        <p:spPr>
          <a:xfrm>
            <a:off x="1746200" y="35767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6"/>
          <p:cNvSpPr txBox="1"/>
          <p:nvPr>
            <p:ph idx="9" type="title"/>
          </p:nvPr>
        </p:nvSpPr>
        <p:spPr>
          <a:xfrm>
            <a:off x="4259277" y="318310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1" name="Google Shape;51;p6"/>
          <p:cNvSpPr txBox="1"/>
          <p:nvPr>
            <p:ph idx="13" type="title"/>
          </p:nvPr>
        </p:nvSpPr>
        <p:spPr>
          <a:xfrm>
            <a:off x="3392523"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2" name="Google Shape;52;p6"/>
          <p:cNvSpPr txBox="1"/>
          <p:nvPr>
            <p:ph idx="14" type="subTitle"/>
          </p:nvPr>
        </p:nvSpPr>
        <p:spPr>
          <a:xfrm>
            <a:off x="4259275"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3" name="Google Shape;53;p6"/>
          <p:cNvSpPr txBox="1"/>
          <p:nvPr>
            <p:ph idx="15" type="title"/>
          </p:nvPr>
        </p:nvSpPr>
        <p:spPr>
          <a:xfrm>
            <a:off x="6775100"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4" name="Google Shape;54;p6"/>
          <p:cNvSpPr txBox="1"/>
          <p:nvPr>
            <p:ph idx="16" type="title"/>
          </p:nvPr>
        </p:nvSpPr>
        <p:spPr>
          <a:xfrm>
            <a:off x="590560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5" name="Google Shape;55;p6"/>
          <p:cNvSpPr txBox="1"/>
          <p:nvPr>
            <p:ph idx="17" type="subTitle"/>
          </p:nvPr>
        </p:nvSpPr>
        <p:spPr>
          <a:xfrm>
            <a:off x="6775101" y="199407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6" name="Google Shape;56;p6"/>
          <p:cNvSpPr txBox="1"/>
          <p:nvPr>
            <p:ph idx="18" type="title"/>
          </p:nvPr>
        </p:nvSpPr>
        <p:spPr>
          <a:xfrm>
            <a:off x="6775100" y="3177518"/>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7" name="Google Shape;57;p6"/>
          <p:cNvSpPr txBox="1"/>
          <p:nvPr>
            <p:ph idx="19" type="title"/>
          </p:nvPr>
        </p:nvSpPr>
        <p:spPr>
          <a:xfrm>
            <a:off x="590560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8" name="Google Shape;58;p6"/>
          <p:cNvSpPr txBox="1"/>
          <p:nvPr>
            <p:ph idx="20" type="subTitle"/>
          </p:nvPr>
        </p:nvSpPr>
        <p:spPr>
          <a:xfrm>
            <a:off x="6775100"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9" name="Google Shape;59;p6"/>
          <p:cNvSpPr txBox="1"/>
          <p:nvPr>
            <p:ph idx="21"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60" name="Google Shape;60;p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7"/>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10800000">
            <a:off x="7320875" y="35440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txBox="1"/>
          <p:nvPr>
            <p:ph idx="1" type="subTitle"/>
          </p:nvPr>
        </p:nvSpPr>
        <p:spPr>
          <a:xfrm>
            <a:off x="4572000" y="2365047"/>
            <a:ext cx="3483300" cy="125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Anaheim"/>
              <a:buAutoNum type="arabicPeriod"/>
              <a:defRPr/>
            </a:lvl1pPr>
            <a:lvl2pPr lvl="1" algn="ctr">
              <a:lnSpc>
                <a:spcPct val="100000"/>
              </a:lnSpc>
              <a:spcBef>
                <a:spcPts val="0"/>
              </a:spcBef>
              <a:spcAft>
                <a:spcPts val="0"/>
              </a:spcAft>
              <a:buSzPts val="1400"/>
              <a:buFont typeface="Anaheim"/>
              <a:buAutoNum type="alphaLcPeriod"/>
              <a:defRPr/>
            </a:lvl2pPr>
            <a:lvl3pPr lvl="2" algn="ctr">
              <a:lnSpc>
                <a:spcPct val="100000"/>
              </a:lnSpc>
              <a:spcBef>
                <a:spcPts val="0"/>
              </a:spcBef>
              <a:spcAft>
                <a:spcPts val="0"/>
              </a:spcAft>
              <a:buSzPts val="1400"/>
              <a:buFont typeface="Anaheim"/>
              <a:buAutoNum type="romanLcPeriod"/>
              <a:defRPr/>
            </a:lvl3pPr>
            <a:lvl4pPr lvl="3" algn="ctr">
              <a:lnSpc>
                <a:spcPct val="100000"/>
              </a:lnSpc>
              <a:spcBef>
                <a:spcPts val="0"/>
              </a:spcBef>
              <a:spcAft>
                <a:spcPts val="0"/>
              </a:spcAft>
              <a:buSzPts val="1400"/>
              <a:buFont typeface="Anaheim"/>
              <a:buAutoNum type="arabicPeriod"/>
              <a:defRPr/>
            </a:lvl4pPr>
            <a:lvl5pPr lvl="4" algn="ctr">
              <a:lnSpc>
                <a:spcPct val="100000"/>
              </a:lnSpc>
              <a:spcBef>
                <a:spcPts val="0"/>
              </a:spcBef>
              <a:spcAft>
                <a:spcPts val="0"/>
              </a:spcAft>
              <a:buSzPts val="1400"/>
              <a:buFont typeface="Anaheim"/>
              <a:buAutoNum type="alphaLcPeriod"/>
              <a:defRPr/>
            </a:lvl5pPr>
            <a:lvl6pPr lvl="5" algn="ctr">
              <a:lnSpc>
                <a:spcPct val="100000"/>
              </a:lnSpc>
              <a:spcBef>
                <a:spcPts val="0"/>
              </a:spcBef>
              <a:spcAft>
                <a:spcPts val="0"/>
              </a:spcAft>
              <a:buSzPts val="1400"/>
              <a:buFont typeface="Anaheim"/>
              <a:buAutoNum type="romanLcPeriod"/>
              <a:defRPr/>
            </a:lvl6pPr>
            <a:lvl7pPr lvl="6" algn="ctr">
              <a:lnSpc>
                <a:spcPct val="100000"/>
              </a:lnSpc>
              <a:spcBef>
                <a:spcPts val="0"/>
              </a:spcBef>
              <a:spcAft>
                <a:spcPts val="0"/>
              </a:spcAft>
              <a:buSzPts val="1400"/>
              <a:buFont typeface="Anaheim"/>
              <a:buAutoNum type="arabicPeriod"/>
              <a:defRPr/>
            </a:lvl7pPr>
            <a:lvl8pPr lvl="7" algn="ctr">
              <a:lnSpc>
                <a:spcPct val="100000"/>
              </a:lnSpc>
              <a:spcBef>
                <a:spcPts val="0"/>
              </a:spcBef>
              <a:spcAft>
                <a:spcPts val="0"/>
              </a:spcAft>
              <a:buSzPts val="1400"/>
              <a:buFont typeface="Anaheim"/>
              <a:buAutoNum type="alphaLcPeriod"/>
              <a:defRPr/>
            </a:lvl8pPr>
            <a:lvl9pPr lvl="8" algn="ctr">
              <a:lnSpc>
                <a:spcPct val="100000"/>
              </a:lnSpc>
              <a:spcBef>
                <a:spcPts val="0"/>
              </a:spcBef>
              <a:spcAft>
                <a:spcPts val="0"/>
              </a:spcAft>
              <a:buSzPts val="1400"/>
              <a:buFont typeface="Anaheim"/>
              <a:buAutoNum type="romanLcPeriod"/>
              <a:defRPr/>
            </a:lvl9pPr>
          </a:lstStyle>
          <a:p/>
        </p:txBody>
      </p:sp>
      <p:sp>
        <p:nvSpPr>
          <p:cNvPr id="66" name="Google Shape;66;p7"/>
          <p:cNvSpPr txBox="1"/>
          <p:nvPr>
            <p:ph type="title"/>
          </p:nvPr>
        </p:nvSpPr>
        <p:spPr>
          <a:xfrm>
            <a:off x="4572000" y="1519653"/>
            <a:ext cx="3061500" cy="76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8"/>
          <p:cNvSpPr/>
          <p:nvPr/>
        </p:nvSpPr>
        <p:spPr>
          <a:xfrm rot="10800000">
            <a:off x="-355925" y="3879025"/>
            <a:ext cx="1918800" cy="1918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
          <p:cNvSpPr/>
          <p:nvPr/>
        </p:nvSpPr>
        <p:spPr>
          <a:xfrm rot="10800000">
            <a:off x="6763125" y="-307750"/>
            <a:ext cx="1876800" cy="1876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type="title"/>
          </p:nvPr>
        </p:nvSpPr>
        <p:spPr>
          <a:xfrm>
            <a:off x="1562864" y="2762925"/>
            <a:ext cx="27864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1" name="Google Shape;71;p8"/>
          <p:cNvSpPr txBox="1"/>
          <p:nvPr>
            <p:ph idx="1" type="subTitle"/>
          </p:nvPr>
        </p:nvSpPr>
        <p:spPr>
          <a:xfrm>
            <a:off x="1562875" y="3123453"/>
            <a:ext cx="27864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
          <p:cNvSpPr txBox="1"/>
          <p:nvPr>
            <p:ph idx="2" type="title"/>
          </p:nvPr>
        </p:nvSpPr>
        <p:spPr>
          <a:xfrm>
            <a:off x="5004343" y="2762919"/>
            <a:ext cx="25782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3" name="Google Shape;73;p8"/>
          <p:cNvSpPr txBox="1"/>
          <p:nvPr>
            <p:ph idx="3" type="subTitle"/>
          </p:nvPr>
        </p:nvSpPr>
        <p:spPr>
          <a:xfrm>
            <a:off x="5004355" y="3123439"/>
            <a:ext cx="25782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txBox="1"/>
          <p:nvPr>
            <p:ph idx="4"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76" name="Google Shape;76;p8"/>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7" name="Shape 77"/>
        <p:cNvGrpSpPr/>
        <p:nvPr/>
      </p:nvGrpSpPr>
      <p:grpSpPr>
        <a:xfrm>
          <a:off x="0" y="0"/>
          <a:ext cx="0" cy="0"/>
          <a:chOff x="0" y="0"/>
          <a:chExt cx="0" cy="0"/>
        </a:xfrm>
      </p:grpSpPr>
      <p:sp>
        <p:nvSpPr>
          <p:cNvPr id="78" name="Google Shape;78;p9"/>
          <p:cNvSpPr/>
          <p:nvPr/>
        </p:nvSpPr>
        <p:spPr>
          <a:xfrm rot="10800000">
            <a:off x="3582525" y="40138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rot="10800000">
            <a:off x="6027775" y="-109257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txBox="1"/>
          <p:nvPr>
            <p:ph type="title"/>
          </p:nvPr>
        </p:nvSpPr>
        <p:spPr>
          <a:xfrm>
            <a:off x="2360238"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1" name="Google Shape;81;p9"/>
          <p:cNvSpPr txBox="1"/>
          <p:nvPr>
            <p:ph idx="1" type="subTitle"/>
          </p:nvPr>
        </p:nvSpPr>
        <p:spPr>
          <a:xfrm>
            <a:off x="2360238"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2" type="title"/>
          </p:nvPr>
        </p:nvSpPr>
        <p:spPr>
          <a:xfrm>
            <a:off x="6027787"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3" name="Google Shape;83;p9"/>
          <p:cNvSpPr txBox="1"/>
          <p:nvPr>
            <p:ph idx="3" type="subTitle"/>
          </p:nvPr>
        </p:nvSpPr>
        <p:spPr>
          <a:xfrm>
            <a:off x="6027787"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
          <p:cNvSpPr txBox="1"/>
          <p:nvPr>
            <p:ph idx="4" type="title"/>
          </p:nvPr>
        </p:nvSpPr>
        <p:spPr>
          <a:xfrm>
            <a:off x="2360238"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5" name="Google Shape;85;p9"/>
          <p:cNvSpPr txBox="1"/>
          <p:nvPr>
            <p:ph idx="5" type="subTitle"/>
          </p:nvPr>
        </p:nvSpPr>
        <p:spPr>
          <a:xfrm>
            <a:off x="2360238"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6" type="title"/>
          </p:nvPr>
        </p:nvSpPr>
        <p:spPr>
          <a:xfrm>
            <a:off x="6027787"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7" name="Google Shape;87;p9"/>
          <p:cNvSpPr txBox="1"/>
          <p:nvPr>
            <p:ph idx="7" type="subTitle"/>
          </p:nvPr>
        </p:nvSpPr>
        <p:spPr>
          <a:xfrm>
            <a:off x="6027787"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90" name="Google Shape;90;p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1" name="Shape 91"/>
        <p:cNvGrpSpPr/>
        <p:nvPr/>
      </p:nvGrpSpPr>
      <p:grpSpPr>
        <a:xfrm>
          <a:off x="0" y="0"/>
          <a:ext cx="0" cy="0"/>
          <a:chOff x="0" y="0"/>
          <a:chExt cx="0" cy="0"/>
        </a:xfrm>
      </p:grpSpPr>
      <p:sp>
        <p:nvSpPr>
          <p:cNvPr id="92" name="Google Shape;92;p10"/>
          <p:cNvSpPr/>
          <p:nvPr/>
        </p:nvSpPr>
        <p:spPr>
          <a:xfrm rot="10800000">
            <a:off x="313125" y="1167175"/>
            <a:ext cx="1946700" cy="1946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0"/>
          <p:cNvSpPr txBox="1"/>
          <p:nvPr>
            <p:ph type="ctrTitle"/>
          </p:nvPr>
        </p:nvSpPr>
        <p:spPr>
          <a:xfrm>
            <a:off x="4066325" y="710925"/>
            <a:ext cx="3502500" cy="115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9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0"/>
          <p:cNvSpPr txBox="1"/>
          <p:nvPr>
            <p:ph idx="1" type="subTitle"/>
          </p:nvPr>
        </p:nvSpPr>
        <p:spPr>
          <a:xfrm>
            <a:off x="4066325" y="2219858"/>
            <a:ext cx="2591700" cy="85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 name="Google Shape;96;p10"/>
          <p:cNvSpPr txBox="1"/>
          <p:nvPr>
            <p:ph idx="2" type="title"/>
          </p:nvPr>
        </p:nvSpPr>
        <p:spPr>
          <a:xfrm>
            <a:off x="4066328" y="1937125"/>
            <a:ext cx="42840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97" name="Google Shape;97;p10"/>
          <p:cNvSpPr txBox="1"/>
          <p:nvPr/>
        </p:nvSpPr>
        <p:spPr>
          <a:xfrm>
            <a:off x="4066325" y="3724000"/>
            <a:ext cx="428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Tajawal"/>
                <a:ea typeface="Tajawal"/>
                <a:cs typeface="Tajawal"/>
                <a:sym typeface="Tajawal"/>
              </a:rPr>
              <a:t>CREDITS: This presentation template was created by </a:t>
            </a:r>
            <a:r>
              <a:rPr b="1" i="0" lang="en" sz="1100" u="none" cap="none" strike="noStrike">
                <a:solidFill>
                  <a:schemeClr val="hlink"/>
                </a:solidFill>
                <a:uFill>
                  <a:noFill/>
                </a:uFill>
                <a:latin typeface="Tajawal"/>
                <a:ea typeface="Tajawal"/>
                <a:cs typeface="Tajawal"/>
                <a:sym typeface="Tajawal"/>
                <a:hlinkClick r:id="rId2"/>
              </a:rPr>
              <a:t>Slidesgo</a:t>
            </a:r>
            <a:r>
              <a:rPr b="0" i="0" lang="en" sz="1100" u="none" cap="none" strike="noStrike">
                <a:solidFill>
                  <a:schemeClr val="dk1"/>
                </a:solidFill>
                <a:latin typeface="Tajawal"/>
                <a:ea typeface="Tajawal"/>
                <a:cs typeface="Tajawal"/>
                <a:sym typeface="Tajawal"/>
              </a:rPr>
              <a:t>, including icons by </a:t>
            </a:r>
            <a:r>
              <a:rPr b="1" i="0" lang="en" sz="1100" u="none" cap="none" strike="noStrike">
                <a:solidFill>
                  <a:schemeClr val="hlink"/>
                </a:solidFill>
                <a:uFill>
                  <a:noFill/>
                </a:uFill>
                <a:latin typeface="Tajawal"/>
                <a:ea typeface="Tajawal"/>
                <a:cs typeface="Tajawal"/>
                <a:sym typeface="Tajawal"/>
                <a:hlinkClick r:id="rId3"/>
              </a:rPr>
              <a:t>Flaticon</a:t>
            </a:r>
            <a:r>
              <a:rPr b="0" i="0" lang="en" sz="1100" u="none" cap="none" strike="noStrike">
                <a:solidFill>
                  <a:schemeClr val="dk1"/>
                </a:solidFill>
                <a:latin typeface="Tajawal"/>
                <a:ea typeface="Tajawal"/>
                <a:cs typeface="Tajawal"/>
                <a:sym typeface="Tajawal"/>
              </a:rPr>
              <a:t>, and infographics &amp; images by </a:t>
            </a:r>
            <a:r>
              <a:rPr b="1" i="0" lang="en" sz="1100" u="none" cap="none" strike="noStrike">
                <a:solidFill>
                  <a:schemeClr val="hlink"/>
                </a:solidFill>
                <a:uFill>
                  <a:noFill/>
                </a:uFill>
                <a:latin typeface="Tajawal"/>
                <a:ea typeface="Tajawal"/>
                <a:cs typeface="Tajawal"/>
                <a:sym typeface="Tajawal"/>
                <a:hlinkClick r:id="rId4"/>
              </a:rPr>
              <a:t>Freepik</a:t>
            </a:r>
            <a:endParaRPr b="0" i="0" sz="1100" u="none" cap="none" strike="noStrike">
              <a:solidFill>
                <a:schemeClr val="dk1"/>
              </a:solidFill>
              <a:latin typeface="Tajawal"/>
              <a:ea typeface="Tajawal"/>
              <a:cs typeface="Tajawal"/>
              <a:sym typeface="Tajaw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Bebas Neue"/>
              <a:buNone/>
              <a:defRPr b="0" i="0" sz="3400" u="none" cap="none" strike="noStrike">
                <a:solidFill>
                  <a:schemeClr val="dk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1pPr>
            <a:lvl2pPr indent="-317500" lvl="1" marL="914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2pPr>
            <a:lvl3pPr indent="-317500" lvl="2" marL="1371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3pPr>
            <a:lvl4pPr indent="-317500" lvl="3" marL="1828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4pPr>
            <a:lvl5pPr indent="-317500" lvl="4" marL="22860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5pPr>
            <a:lvl6pPr indent="-317500" lvl="5" marL="2743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6pPr>
            <a:lvl7pPr indent="-317500" lvl="6" marL="3200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7pPr>
            <a:lvl8pPr indent="-317500" lvl="7" marL="3657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8pPr>
            <a:lvl9pPr indent="-317500" lvl="8" marL="4114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lucid.app/documents/view/f6fce17b-b984-404d-9260-1b1483d86fd6"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lucid.app/documents/view/4a4d60c9-800d-46bd-8c78-dfbca5f41eb5"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lucid.app/documents/view/8ac1b1d4-8a54-4eba-8245-b51d43946545"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40.png"/><Relationship Id="rId8"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hyperlink" Target="https://lucid.app/documents/view/e1504ad3-4617-48ff-a4e8-d5cdbc82f738"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hyperlink" Target="https://blog.bind.com.mx/tecnicas-y-metodos-para-el-control-de-inventarios" TargetMode="External"/><Relationship Id="rId4" Type="http://schemas.openxmlformats.org/officeDocument/2006/relationships/hyperlink" Target="https://blog.hubspot.es/sales/que-es-control-de-inventarios" TargetMode="External"/><Relationship Id="rId5" Type="http://schemas.openxmlformats.org/officeDocument/2006/relationships/hyperlink" Target="https://www.sisfarma.es/blog/inventario-farmacia/" TargetMode="External"/><Relationship Id="rId6" Type="http://schemas.openxmlformats.org/officeDocument/2006/relationships/hyperlink" Target="https://acortar.link/lxz4Pz" TargetMode="External"/><Relationship Id="rId7" Type="http://schemas.openxmlformats.org/officeDocument/2006/relationships/hyperlink" Target="https://definicion.de/cuestionario/" TargetMode="External"/><Relationship Id="rId8" Type="http://schemas.openxmlformats.org/officeDocument/2006/relationships/hyperlink" Target="https://vogar.com.mx/blog/beneficios-de-contar-con-un-sistema-de-inventario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p:nvPr/>
        </p:nvSpPr>
        <p:spPr>
          <a:xfrm>
            <a:off x="6464725" y="565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7"/>
          <p:cNvSpPr txBox="1"/>
          <p:nvPr>
            <p:ph type="ctrTitle"/>
          </p:nvPr>
        </p:nvSpPr>
        <p:spPr>
          <a:xfrm>
            <a:off x="3782913" y="886525"/>
            <a:ext cx="4583700" cy="18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i="1" lang="en" sz="4000">
                <a:latin typeface="Times New Roman"/>
                <a:ea typeface="Times New Roman"/>
                <a:cs typeface="Times New Roman"/>
                <a:sym typeface="Times New Roman"/>
              </a:rPr>
              <a:t>Sistema</a:t>
            </a:r>
            <a:r>
              <a:rPr b="1" i="1" lang="en" sz="4000">
                <a:latin typeface="Times New Roman"/>
                <a:ea typeface="Times New Roman"/>
                <a:cs typeface="Times New Roman"/>
                <a:sym typeface="Times New Roman"/>
              </a:rPr>
              <a:t> para la administración de farmacias</a:t>
            </a:r>
            <a:endParaRPr b="1" i="1" sz="3900">
              <a:solidFill>
                <a:schemeClr val="lt2"/>
              </a:solidFill>
              <a:latin typeface="Times New Roman"/>
              <a:ea typeface="Times New Roman"/>
              <a:cs typeface="Times New Roman"/>
              <a:sym typeface="Times New Roman"/>
            </a:endParaRPr>
          </a:p>
        </p:txBody>
      </p:sp>
      <p:sp>
        <p:nvSpPr>
          <p:cNvPr id="220" name="Google Shape;220;p27"/>
          <p:cNvSpPr txBox="1"/>
          <p:nvPr>
            <p:ph idx="1" type="subTitle"/>
          </p:nvPr>
        </p:nvSpPr>
        <p:spPr>
          <a:xfrm>
            <a:off x="4140825" y="2839000"/>
            <a:ext cx="3867900" cy="154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Solano </a:t>
            </a:r>
            <a:r>
              <a:rPr lang="en">
                <a:latin typeface="Times New Roman"/>
                <a:ea typeface="Times New Roman"/>
                <a:cs typeface="Times New Roman"/>
                <a:sym typeface="Times New Roman"/>
              </a:rPr>
              <a:t>Cristian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Alvarez </a:t>
            </a:r>
            <a:r>
              <a:rPr lang="en">
                <a:latin typeface="Times New Roman"/>
                <a:ea typeface="Times New Roman"/>
                <a:cs typeface="Times New Roman"/>
                <a:sym typeface="Times New Roman"/>
              </a:rPr>
              <a:t>Loren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Barrera </a:t>
            </a:r>
            <a:r>
              <a:rPr lang="en">
                <a:latin typeface="Times New Roman"/>
                <a:ea typeface="Times New Roman"/>
                <a:cs typeface="Times New Roman"/>
                <a:sym typeface="Times New Roman"/>
              </a:rPr>
              <a:t>Kevin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Cortes </a:t>
            </a:r>
            <a:r>
              <a:rPr lang="en">
                <a:latin typeface="Times New Roman"/>
                <a:ea typeface="Times New Roman"/>
                <a:cs typeface="Times New Roman"/>
                <a:sym typeface="Times New Roman"/>
              </a:rPr>
              <a:t>Samuel</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Avendaño Nicoll </a:t>
            </a:r>
            <a:endParaRPr>
              <a:latin typeface="Times New Roman"/>
              <a:ea typeface="Times New Roman"/>
              <a:cs typeface="Times New Roman"/>
              <a:sym typeface="Times New Roman"/>
            </a:endParaRPr>
          </a:p>
        </p:txBody>
      </p:sp>
      <p:sp>
        <p:nvSpPr>
          <p:cNvPr id="221" name="Google Shape;221;p27"/>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7"/>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27"/>
          <p:cNvPicPr preferRelativeResize="0"/>
          <p:nvPr/>
        </p:nvPicPr>
        <p:blipFill>
          <a:blip r:embed="rId3">
            <a:alphaModFix/>
          </a:blip>
          <a:stretch>
            <a:fillRect/>
          </a:stretch>
        </p:blipFill>
        <p:spPr>
          <a:xfrm>
            <a:off x="942800" y="832200"/>
            <a:ext cx="3027400" cy="302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Alcance </a:t>
            </a:r>
            <a:endParaRPr b="1" i="1" sz="3600">
              <a:latin typeface="Times New Roman"/>
              <a:ea typeface="Times New Roman"/>
              <a:cs typeface="Times New Roman"/>
              <a:sym typeface="Times New Roman"/>
            </a:endParaRPr>
          </a:p>
        </p:txBody>
      </p:sp>
      <p:sp>
        <p:nvSpPr>
          <p:cNvPr id="310" name="Google Shape;310;p36"/>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11" name="Google Shape;311;p36"/>
          <p:cNvSpPr txBox="1"/>
          <p:nvPr/>
        </p:nvSpPr>
        <p:spPr>
          <a:xfrm>
            <a:off x="4073225" y="1165475"/>
            <a:ext cx="4281000" cy="3324600"/>
          </a:xfrm>
          <a:prstGeom prst="rect">
            <a:avLst/>
          </a:prstGeom>
          <a:noFill/>
          <a:ln>
            <a:noFill/>
          </a:ln>
        </p:spPr>
        <p:txBody>
          <a:bodyPr anchorCtr="0" anchor="t" bIns="91425" lIns="91425" spcFirstLastPara="1" rIns="91425" wrap="square" tIns="91425">
            <a:spAutoFit/>
          </a:bodyPr>
          <a:lstStyle/>
          <a:p>
            <a:pPr indent="457200" lvl="0" marL="0" marR="0" rtl="0" algn="just">
              <a:lnSpc>
                <a:spcPct val="100000"/>
              </a:lnSpc>
              <a:spcBef>
                <a:spcPts val="0"/>
              </a:spcBef>
              <a:spcAft>
                <a:spcPts val="0"/>
              </a:spcAft>
              <a:buClr>
                <a:srgbClr val="000000"/>
              </a:buClr>
              <a:buSzPts val="1600"/>
              <a:buFont typeface="Arial"/>
              <a:buNone/>
            </a:pPr>
            <a:r>
              <a:rPr lang="en" sz="1700">
                <a:latin typeface="Times New Roman"/>
                <a:ea typeface="Times New Roman"/>
                <a:cs typeface="Times New Roman"/>
                <a:sym typeface="Times New Roman"/>
              </a:rPr>
              <a:t>Este sistema de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está</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destinado</a:t>
            </a:r>
            <a:r>
              <a:rPr lang="en" sz="1700">
                <a:latin typeface="Times New Roman"/>
                <a:ea typeface="Times New Roman"/>
                <a:cs typeface="Times New Roman"/>
                <a:sym typeface="Times New Roman"/>
              </a:rPr>
              <a:t> para</a:t>
            </a:r>
            <a:r>
              <a:rPr i="0" lang="en" sz="1700" u="none" cap="none" strike="noStrike">
                <a:solidFill>
                  <a:srgbClr val="000000"/>
                </a:solidFill>
                <a:latin typeface="Times New Roman"/>
                <a:ea typeface="Times New Roman"/>
                <a:cs typeface="Times New Roman"/>
                <a:sym typeface="Times New Roman"/>
              </a:rPr>
              <a:t> optimizar la administración y funcionamiento de la farmacia, el sistema registrará los movimientos y actualizaciones del inventario, lo </a:t>
            </a:r>
            <a:r>
              <a:rPr lang="en" sz="1700">
                <a:latin typeface="Times New Roman"/>
                <a:ea typeface="Times New Roman"/>
                <a:cs typeface="Times New Roman"/>
                <a:sym typeface="Times New Roman"/>
              </a:rPr>
              <a:t>cual</a:t>
            </a:r>
            <a:r>
              <a:rPr i="0" lang="en" sz="1700" u="none" cap="none" strike="noStrike">
                <a:solidFill>
                  <a:srgbClr val="000000"/>
                </a:solidFill>
                <a:latin typeface="Times New Roman"/>
                <a:ea typeface="Times New Roman"/>
                <a:cs typeface="Times New Roman"/>
                <a:sym typeface="Times New Roman"/>
              </a:rPr>
              <a:t> apoyará al planteamiento de gastos de la </a:t>
            </a:r>
            <a:r>
              <a:rPr lang="en" sz="1700">
                <a:latin typeface="Times New Roman"/>
                <a:ea typeface="Times New Roman"/>
                <a:cs typeface="Times New Roman"/>
                <a:sym typeface="Times New Roman"/>
              </a:rPr>
              <a:t>farmacia</a:t>
            </a:r>
            <a:r>
              <a:rPr i="0" lang="en" sz="1700" u="none" cap="none" strike="noStrike">
                <a:solidFill>
                  <a:srgbClr val="000000"/>
                </a:solidFill>
                <a:latin typeface="Times New Roman"/>
                <a:ea typeface="Times New Roman"/>
                <a:cs typeface="Times New Roman"/>
                <a:sym typeface="Times New Roman"/>
              </a:rPr>
              <a:t>, a su  servicio al cliente y su productividad al mantener un orden y brindar información extra de los movimientos generados de la misma tales como la venta total diaria, mensual y anual.</a:t>
            </a:r>
            <a:endParaRPr i="0" sz="1700" u="none" cap="none" strike="noStrike">
              <a:solidFill>
                <a:schemeClr val="dk1"/>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pic>
        <p:nvPicPr>
          <p:cNvPr id="312" name="Google Shape;312;p36"/>
          <p:cNvPicPr preferRelativeResize="0"/>
          <p:nvPr/>
        </p:nvPicPr>
        <p:blipFill rotWithShape="1">
          <a:blip r:embed="rId3">
            <a:alphaModFix/>
          </a:blip>
          <a:srcRect b="0" l="0" r="0" t="0"/>
          <a:stretch/>
        </p:blipFill>
        <p:spPr>
          <a:xfrm>
            <a:off x="856075" y="1292525"/>
            <a:ext cx="3090800" cy="2763800"/>
          </a:xfrm>
          <a:prstGeom prst="rect">
            <a:avLst/>
          </a:prstGeom>
          <a:noFill/>
          <a:ln>
            <a:noFill/>
          </a:ln>
          <a:effectLst>
            <a:outerShdw blurRad="128588" rotWithShape="0" algn="bl" dist="85725">
              <a:srgbClr val="000000">
                <a:alpha val="43921"/>
              </a:srgbClr>
            </a:outerShdw>
          </a:effectLst>
        </p:spPr>
      </p:pic>
      <p:sp>
        <p:nvSpPr>
          <p:cNvPr id="313" name="Google Shape;313;p36"/>
          <p:cNvSpPr txBox="1"/>
          <p:nvPr/>
        </p:nvSpPr>
        <p:spPr>
          <a:xfrm>
            <a:off x="1132188" y="4056325"/>
            <a:ext cx="285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4" type="title"/>
          </p:nvPr>
        </p:nvSpPr>
        <p:spPr>
          <a:xfrm>
            <a:off x="728075" y="537575"/>
            <a:ext cx="7715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a:t>
            </a:r>
            <a:r>
              <a:rPr b="1" i="1" lang="en" sz="3600">
                <a:latin typeface="Times New Roman"/>
                <a:ea typeface="Times New Roman"/>
                <a:cs typeface="Times New Roman"/>
                <a:sym typeface="Times New Roman"/>
              </a:rPr>
              <a:t>elimitación</a:t>
            </a:r>
            <a:endParaRPr b="1" i="1" sz="3600">
              <a:latin typeface="Times New Roman"/>
              <a:ea typeface="Times New Roman"/>
              <a:cs typeface="Times New Roman"/>
              <a:sym typeface="Times New Roman"/>
            </a:endParaRPr>
          </a:p>
        </p:txBody>
      </p:sp>
      <p:sp>
        <p:nvSpPr>
          <p:cNvPr id="319" name="Google Shape;319;p37"/>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20" name="Google Shape;320;p37"/>
          <p:cNvSpPr txBox="1"/>
          <p:nvPr/>
        </p:nvSpPr>
        <p:spPr>
          <a:xfrm>
            <a:off x="856075" y="1412300"/>
            <a:ext cx="4251900" cy="253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 sz="1700">
                <a:latin typeface="Times New Roman"/>
                <a:ea typeface="Times New Roman"/>
                <a:cs typeface="Times New Roman"/>
                <a:sym typeface="Times New Roman"/>
              </a:rPr>
              <a:t>El sistema</a:t>
            </a:r>
            <a:r>
              <a:rPr b="0" i="0" lang="en" sz="1700" u="none" cap="none" strike="noStrike">
                <a:solidFill>
                  <a:srgbClr val="000000"/>
                </a:solidFill>
                <a:latin typeface="Times New Roman"/>
                <a:ea typeface="Times New Roman"/>
                <a:cs typeface="Times New Roman"/>
                <a:sym typeface="Times New Roman"/>
              </a:rPr>
              <a:t> apoyará el área de administración, inventario, ventas y derivados de las mismas; no se tendrá apoyo en el área de las encuestas, formatos y papeleo manual requerido y exigido por la secretaría de salud </a:t>
            </a:r>
            <a:r>
              <a:rPr lang="en" sz="1700">
                <a:latin typeface="Times New Roman"/>
                <a:ea typeface="Times New Roman"/>
                <a:cs typeface="Times New Roman"/>
                <a:sym typeface="Times New Roman"/>
              </a:rPr>
              <a:t>debido a la </a:t>
            </a:r>
            <a:r>
              <a:rPr lang="en" sz="1700">
                <a:latin typeface="Times New Roman"/>
                <a:ea typeface="Times New Roman"/>
                <a:cs typeface="Times New Roman"/>
                <a:sym typeface="Times New Roman"/>
              </a:rPr>
              <a:t>delicadeza en el manejo que estos requieren</a:t>
            </a:r>
            <a:r>
              <a:rPr lang="en" sz="1700">
                <a:latin typeface="Times New Roman"/>
                <a:ea typeface="Times New Roman"/>
                <a:cs typeface="Times New Roman"/>
                <a:sym typeface="Times New Roman"/>
              </a:rPr>
              <a:t> </a:t>
            </a:r>
            <a:r>
              <a:rPr b="0" i="0" lang="en" sz="1700" u="none" cap="none" strike="noStrike">
                <a:solidFill>
                  <a:srgbClr val="000000"/>
                </a:solidFill>
                <a:latin typeface="Times New Roman"/>
                <a:ea typeface="Times New Roman"/>
                <a:cs typeface="Times New Roman"/>
                <a:sym typeface="Times New Roman"/>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Times New Roman"/>
                <a:ea typeface="Times New Roman"/>
                <a:cs typeface="Times New Roman"/>
                <a:sym typeface="Times New Roman"/>
              </a:rPr>
              <a:t>El tiempo que requiere el desarrollo de este sistema de información es de 6 trimestres</a:t>
            </a:r>
            <a:r>
              <a:rPr lang="en" sz="1700">
                <a:latin typeface="Times New Roman"/>
                <a:ea typeface="Times New Roman"/>
                <a:cs typeface="Times New Roman"/>
                <a:sym typeface="Times New Roman"/>
              </a:rPr>
              <a:t> dentro de los cuales se </a:t>
            </a:r>
            <a:r>
              <a:rPr lang="en" sz="1700">
                <a:latin typeface="Times New Roman"/>
                <a:ea typeface="Times New Roman"/>
                <a:cs typeface="Times New Roman"/>
                <a:sym typeface="Times New Roman"/>
              </a:rPr>
              <a:t>culminará.</a:t>
            </a:r>
            <a:endParaRPr b="0" i="0" sz="1700" u="none" cap="none" strike="noStrike">
              <a:solidFill>
                <a:srgbClr val="000000"/>
              </a:solidFill>
              <a:latin typeface="Times New Roman"/>
              <a:ea typeface="Times New Roman"/>
              <a:cs typeface="Times New Roman"/>
              <a:sym typeface="Times New Roman"/>
            </a:endParaRPr>
          </a:p>
        </p:txBody>
      </p:sp>
      <p:pic>
        <p:nvPicPr>
          <p:cNvPr id="321" name="Google Shape;321;p37"/>
          <p:cNvPicPr preferRelativeResize="0"/>
          <p:nvPr/>
        </p:nvPicPr>
        <p:blipFill rotWithShape="1">
          <a:blip r:embed="rId3">
            <a:alphaModFix/>
          </a:blip>
          <a:srcRect b="0" l="0" r="0" t="0"/>
          <a:stretch/>
        </p:blipFill>
        <p:spPr>
          <a:xfrm>
            <a:off x="5066500" y="1265900"/>
            <a:ext cx="3190399" cy="2791597"/>
          </a:xfrm>
          <a:prstGeom prst="rect">
            <a:avLst/>
          </a:prstGeom>
          <a:noFill/>
          <a:ln>
            <a:noFill/>
          </a:ln>
        </p:spPr>
      </p:pic>
      <p:sp>
        <p:nvSpPr>
          <p:cNvPr id="322" name="Google Shape;322;p37"/>
          <p:cNvSpPr txBox="1"/>
          <p:nvPr/>
        </p:nvSpPr>
        <p:spPr>
          <a:xfrm>
            <a:off x="5194100" y="4057500"/>
            <a:ext cx="29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4" type="title"/>
          </p:nvPr>
        </p:nvSpPr>
        <p:spPr>
          <a:xfrm>
            <a:off x="739825" y="537575"/>
            <a:ext cx="7727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r>
              <a:rPr b="1" i="1" lang="en" sz="3600">
                <a:latin typeface="Times New Roman"/>
                <a:ea typeface="Times New Roman"/>
                <a:cs typeface="Times New Roman"/>
                <a:sym typeface="Times New Roman"/>
              </a:rPr>
              <a:t> </a:t>
            </a:r>
            <a:endParaRPr b="1" i="1" sz="3600">
              <a:latin typeface="Times New Roman"/>
              <a:ea typeface="Times New Roman"/>
              <a:cs typeface="Times New Roman"/>
              <a:sym typeface="Times New Roman"/>
            </a:endParaRPr>
          </a:p>
        </p:txBody>
      </p:sp>
      <p:sp>
        <p:nvSpPr>
          <p:cNvPr id="328" name="Google Shape;328;p38"/>
          <p:cNvSpPr txBox="1"/>
          <p:nvPr/>
        </p:nvSpPr>
        <p:spPr>
          <a:xfrm>
            <a:off x="872400" y="1475500"/>
            <a:ext cx="3761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Contextualización</a:t>
            </a:r>
            <a:r>
              <a:rPr b="1" lang="en" sz="2500">
                <a:latin typeface="Times New Roman"/>
                <a:ea typeface="Times New Roman"/>
                <a:cs typeface="Times New Roman"/>
                <a:sym typeface="Times New Roman"/>
              </a:rPr>
              <a:t>:</a:t>
            </a:r>
            <a:endParaRPr b="1" sz="25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En el proceso de hacer una </a:t>
            </a:r>
            <a:r>
              <a:rPr lang="en" sz="1700">
                <a:latin typeface="Times New Roman"/>
                <a:ea typeface="Times New Roman"/>
                <a:cs typeface="Times New Roman"/>
                <a:sym typeface="Times New Roman"/>
              </a:rPr>
              <a:t>investigación</a:t>
            </a:r>
            <a:r>
              <a:rPr lang="en" sz="1700">
                <a:latin typeface="Times New Roman"/>
                <a:ea typeface="Times New Roman"/>
                <a:cs typeface="Times New Roman"/>
                <a:sym typeface="Times New Roman"/>
              </a:rPr>
              <a:t> lo principal es tener una buena forma o manera de </a:t>
            </a:r>
            <a:r>
              <a:rPr lang="en" sz="1700">
                <a:latin typeface="Times New Roman"/>
                <a:ea typeface="Times New Roman"/>
                <a:cs typeface="Times New Roman"/>
                <a:sym typeface="Times New Roman"/>
              </a:rPr>
              <a:t>obtener</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información de diversas fuentes de una manera completa y precisa en donde se utiliza un mecanismo para la recolección y medición de los datos.</a:t>
            </a:r>
            <a:r>
              <a:rPr b="1" lang="en" sz="1600">
                <a:latin typeface="Times New Roman"/>
                <a:ea typeface="Times New Roman"/>
                <a:cs typeface="Times New Roman"/>
                <a:sym typeface="Times New Roman"/>
              </a:rPr>
              <a:t>(Aguilar, 2019)</a:t>
            </a:r>
            <a:endParaRPr b="1" sz="1600">
              <a:latin typeface="Times New Roman"/>
              <a:ea typeface="Times New Roman"/>
              <a:cs typeface="Times New Roman"/>
              <a:sym typeface="Times New Roman"/>
            </a:endParaRPr>
          </a:p>
        </p:txBody>
      </p:sp>
      <p:pic>
        <p:nvPicPr>
          <p:cNvPr id="329" name="Google Shape;329;p38"/>
          <p:cNvPicPr preferRelativeResize="0"/>
          <p:nvPr/>
        </p:nvPicPr>
        <p:blipFill rotWithShape="1">
          <a:blip r:embed="rId3">
            <a:alphaModFix/>
          </a:blip>
          <a:srcRect b="0" l="12847" r="12847" t="0"/>
          <a:stretch/>
        </p:blipFill>
        <p:spPr>
          <a:xfrm>
            <a:off x="5166975" y="1632275"/>
            <a:ext cx="2677449" cy="2087650"/>
          </a:xfrm>
          <a:prstGeom prst="rect">
            <a:avLst/>
          </a:prstGeom>
          <a:noFill/>
          <a:ln>
            <a:noFill/>
          </a:ln>
        </p:spPr>
      </p:pic>
      <p:sp>
        <p:nvSpPr>
          <p:cNvPr id="330" name="Google Shape;330;p38"/>
          <p:cNvSpPr txBox="1"/>
          <p:nvPr/>
        </p:nvSpPr>
        <p:spPr>
          <a:xfrm>
            <a:off x="5166975" y="3719925"/>
            <a:ext cx="267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Montero (2016) </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36" name="Google Shape;336;p39"/>
          <p:cNvSpPr txBox="1"/>
          <p:nvPr/>
        </p:nvSpPr>
        <p:spPr>
          <a:xfrm>
            <a:off x="4287000" y="1317000"/>
            <a:ext cx="3969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Se </a:t>
            </a:r>
            <a:r>
              <a:rPr lang="en" sz="1700">
                <a:latin typeface="Times New Roman"/>
                <a:ea typeface="Times New Roman"/>
                <a:cs typeface="Times New Roman"/>
                <a:sym typeface="Times New Roman"/>
              </a:rPr>
              <a:t>utilizó</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técnica de “entrevista’’</a:t>
            </a:r>
            <a:r>
              <a:rPr lang="en" sz="1700">
                <a:latin typeface="Times New Roman"/>
                <a:ea typeface="Times New Roman"/>
                <a:cs typeface="Times New Roman"/>
                <a:sym typeface="Times New Roman"/>
              </a:rPr>
              <a:t> la cual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que el </a:t>
            </a:r>
            <a:r>
              <a:rPr lang="en" sz="1700">
                <a:latin typeface="Times New Roman"/>
                <a:ea typeface="Times New Roman"/>
                <a:cs typeface="Times New Roman"/>
                <a:sym typeface="Times New Roman"/>
              </a:rPr>
              <a:t>entrevistador mantuvo una conversación con el entrevistado, que este caso fueron los roles de administrador, </a:t>
            </a:r>
            <a:r>
              <a:rPr lang="en" sz="1700">
                <a:latin typeface="Times New Roman"/>
                <a:ea typeface="Times New Roman"/>
                <a:cs typeface="Times New Roman"/>
                <a:sym typeface="Times New Roman"/>
              </a:rPr>
              <a:t> auxiliar y contador.</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El instrumento utilizado </a:t>
            </a:r>
            <a:r>
              <a:rPr lang="en" sz="1700">
                <a:latin typeface="Times New Roman"/>
                <a:ea typeface="Times New Roman"/>
                <a:cs typeface="Times New Roman"/>
                <a:sym typeface="Times New Roman"/>
              </a:rPr>
              <a:t>fue el</a:t>
            </a:r>
            <a:r>
              <a:rPr lang="en" sz="1700">
                <a:latin typeface="Times New Roman"/>
                <a:ea typeface="Times New Roman"/>
                <a:cs typeface="Times New Roman"/>
                <a:sym typeface="Times New Roman"/>
              </a:rPr>
              <a:t> “cuestionario’’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hacerles un conjunto de preguntas abiertas o cerradas a dichos roles para una </a:t>
            </a:r>
            <a:r>
              <a:rPr lang="en" sz="1700">
                <a:latin typeface="Times New Roman"/>
                <a:ea typeface="Times New Roman"/>
                <a:cs typeface="Times New Roman"/>
                <a:sym typeface="Times New Roman"/>
              </a:rPr>
              <a:t>recolección de</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clara y </a:t>
            </a:r>
            <a:r>
              <a:rPr lang="en" sz="1700">
                <a:latin typeface="Times New Roman"/>
                <a:ea typeface="Times New Roman"/>
                <a:cs typeface="Times New Roman"/>
                <a:sym typeface="Times New Roman"/>
              </a:rPr>
              <a:t>concisa.</a:t>
            </a:r>
            <a:endParaRPr sz="1700">
              <a:latin typeface="Times New Roman"/>
              <a:ea typeface="Times New Roman"/>
              <a:cs typeface="Times New Roman"/>
              <a:sym typeface="Times New Roman"/>
            </a:endParaRPr>
          </a:p>
        </p:txBody>
      </p:sp>
      <p:pic>
        <p:nvPicPr>
          <p:cNvPr id="337" name="Google Shape;337;p39"/>
          <p:cNvPicPr preferRelativeResize="0"/>
          <p:nvPr/>
        </p:nvPicPr>
        <p:blipFill rotWithShape="1">
          <a:blip r:embed="rId3">
            <a:alphaModFix/>
          </a:blip>
          <a:srcRect b="0" l="7972" r="20074" t="0"/>
          <a:stretch/>
        </p:blipFill>
        <p:spPr>
          <a:xfrm>
            <a:off x="872400" y="1482825"/>
            <a:ext cx="3002850" cy="2519950"/>
          </a:xfrm>
          <a:prstGeom prst="rect">
            <a:avLst/>
          </a:prstGeom>
          <a:noFill/>
          <a:ln>
            <a:noFill/>
          </a:ln>
        </p:spPr>
      </p:pic>
      <p:sp>
        <p:nvSpPr>
          <p:cNvPr id="338" name="Google Shape;338;p39"/>
          <p:cNvSpPr txBox="1"/>
          <p:nvPr/>
        </p:nvSpPr>
        <p:spPr>
          <a:xfrm>
            <a:off x="892475" y="4063125"/>
            <a:ext cx="301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Porto&amp;Gardey(2019)</a:t>
            </a:r>
            <a:endParaRPr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4" type="title"/>
          </p:nvPr>
        </p:nvSpPr>
        <p:spPr>
          <a:xfrm>
            <a:off x="681100" y="537575"/>
            <a:ext cx="77622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44" name="Google Shape;344;p40"/>
          <p:cNvSpPr txBox="1"/>
          <p:nvPr/>
        </p:nvSpPr>
        <p:spPr>
          <a:xfrm>
            <a:off x="867000" y="1165475"/>
            <a:ext cx="7410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Preguntas Rol de Administrador</a:t>
            </a:r>
            <a:endParaRPr b="1" sz="25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tan eficiente es usted en su trabajo?</a:t>
            </a:r>
            <a:endParaRPr sz="22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estrategias implementa que le permiten desempeñar su rol cómo administrador?</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¿Realiza una revisión detallada de los medicamentos?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¿Cada cuanto tiempo realiza la revisión de los medicamentos ?</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¿Conoce los sistemas de información dedicados al manejo del inventario, ventas y control de medicamentos?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 type="title"/>
          </p:nvPr>
        </p:nvSpPr>
        <p:spPr>
          <a:xfrm>
            <a:off x="728075" y="537575"/>
            <a:ext cx="76917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BPMN </a:t>
            </a:r>
            <a:endParaRPr b="1" i="1" sz="3600">
              <a:latin typeface="Times New Roman"/>
              <a:ea typeface="Times New Roman"/>
              <a:cs typeface="Times New Roman"/>
              <a:sym typeface="Times New Roman"/>
            </a:endParaRPr>
          </a:p>
        </p:txBody>
      </p:sp>
      <p:sp>
        <p:nvSpPr>
          <p:cNvPr id="350" name="Google Shape;350;p41"/>
          <p:cNvSpPr txBox="1"/>
          <p:nvPr/>
        </p:nvSpPr>
        <p:spPr>
          <a:xfrm>
            <a:off x="900750" y="1258975"/>
            <a:ext cx="7342500" cy="30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E</a:t>
            </a:r>
            <a:r>
              <a:rPr lang="en" sz="1700">
                <a:latin typeface="Times New Roman"/>
                <a:ea typeface="Times New Roman"/>
                <a:cs typeface="Times New Roman"/>
                <a:sym typeface="Times New Roman"/>
              </a:rPr>
              <a:t>n los diagramas BPMN a continuación se exponen el proceso en el que se identifica la problemática de la droguería José Antonio Galán y la propuesta de solución mediante el sistema de información Quickness Vitality.</a:t>
            </a:r>
            <a:endParaRPr sz="1700">
              <a:latin typeface="Times New Roman"/>
              <a:ea typeface="Times New Roman"/>
              <a:cs typeface="Times New Roman"/>
              <a:sym typeface="Times New Roman"/>
            </a:endParaRPr>
          </a:p>
          <a:p>
            <a:pPr indent="0" lvl="0" marL="0" rtl="0" algn="ctr">
              <a:spcBef>
                <a:spcPts val="0"/>
              </a:spcBef>
              <a:spcAft>
                <a:spcPts val="0"/>
              </a:spcAft>
              <a:buNone/>
            </a:pPr>
            <a:r>
              <a:t/>
            </a:r>
            <a:endParaRPr sz="1700">
              <a:latin typeface="Times New Roman"/>
              <a:ea typeface="Times New Roman"/>
              <a:cs typeface="Times New Roman"/>
              <a:sym typeface="Times New Roman"/>
            </a:endParaRPr>
          </a:p>
          <a:p>
            <a:pPr indent="0" lvl="0" marL="0" rtl="0" algn="ctr">
              <a:spcBef>
                <a:spcPts val="0"/>
              </a:spcBef>
              <a:spcAft>
                <a:spcPts val="0"/>
              </a:spcAft>
              <a:buNone/>
            </a:pPr>
            <a:r>
              <a:rPr lang="en" sz="1700">
                <a:latin typeface="Times New Roman"/>
                <a:ea typeface="Times New Roman"/>
                <a:cs typeface="Times New Roman"/>
                <a:sym typeface="Times New Roman"/>
              </a:rPr>
              <a:t>En el BPMN que ilustra la problemática se indica el proceso que lleva la drogueria antonio galan desde la venta hasta la adquisicion de nuevos productos para la venta,  los pasos específicos en los que se encuentra la problematica y a los que el sistema de informacion </a:t>
            </a:r>
            <a:r>
              <a:rPr lang="en" sz="1700">
                <a:solidFill>
                  <a:schemeClr val="dk1"/>
                </a:solidFill>
                <a:latin typeface="Times New Roman"/>
                <a:ea typeface="Times New Roman"/>
                <a:cs typeface="Times New Roman"/>
                <a:sym typeface="Times New Roman"/>
              </a:rPr>
              <a:t>Quickness Vitality</a:t>
            </a:r>
            <a:r>
              <a:rPr lang="en" sz="1700">
                <a:latin typeface="Times New Roman"/>
                <a:ea typeface="Times New Roman"/>
                <a:cs typeface="Times New Roman"/>
                <a:sym typeface="Times New Roman"/>
              </a:rPr>
              <a:t> busca facilitar, se encuentran resaltados mediante el color amarillo.</a:t>
            </a:r>
            <a:endParaRPr sz="17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idx="4" type="title"/>
          </p:nvPr>
        </p:nvSpPr>
        <p:spPr>
          <a:xfrm>
            <a:off x="685800" y="537575"/>
            <a:ext cx="81738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600">
                <a:latin typeface="Times New Roman"/>
                <a:ea typeface="Times New Roman"/>
                <a:cs typeface="Times New Roman"/>
                <a:sym typeface="Times New Roman"/>
              </a:rPr>
              <a:t>BPMN proceso </a:t>
            </a:r>
            <a:r>
              <a:rPr b="1" i="1" lang="en" sz="2600">
                <a:latin typeface="Times New Roman"/>
                <a:ea typeface="Times New Roman"/>
                <a:cs typeface="Times New Roman"/>
                <a:sym typeface="Times New Roman"/>
              </a:rPr>
              <a:t>problemática</a:t>
            </a:r>
            <a:r>
              <a:rPr b="1" i="1" lang="en" sz="2600">
                <a:latin typeface="Times New Roman"/>
                <a:ea typeface="Times New Roman"/>
                <a:cs typeface="Times New Roman"/>
                <a:sym typeface="Times New Roman"/>
              </a:rPr>
              <a:t> Droguería Antonio Galan</a:t>
            </a:r>
            <a:endParaRPr b="1" i="1" sz="2600">
              <a:latin typeface="Times New Roman"/>
              <a:ea typeface="Times New Roman"/>
              <a:cs typeface="Times New Roman"/>
              <a:sym typeface="Times New Roman"/>
            </a:endParaRPr>
          </a:p>
        </p:txBody>
      </p:sp>
      <p:sp>
        <p:nvSpPr>
          <p:cNvPr id="356" name="Google Shape;356;p42"/>
          <p:cNvSpPr txBox="1"/>
          <p:nvPr/>
        </p:nvSpPr>
        <p:spPr>
          <a:xfrm>
            <a:off x="810750" y="124092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57" name="Google Shape;357;p42"/>
          <p:cNvSpPr txBox="1"/>
          <p:nvPr/>
        </p:nvSpPr>
        <p:spPr>
          <a:xfrm>
            <a:off x="838375" y="4146525"/>
            <a:ext cx="71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BPMN problema:</a:t>
            </a:r>
            <a:r>
              <a:rPr lang="en">
                <a:latin typeface="Times New Roman"/>
                <a:ea typeface="Times New Roman"/>
                <a:cs typeface="Times New Roman"/>
                <a:sym typeface="Times New Roman"/>
              </a:rPr>
              <a:t> </a:t>
            </a:r>
            <a:r>
              <a:rPr lang="en" u="sng">
                <a:solidFill>
                  <a:schemeClr val="hlink"/>
                </a:solidFill>
                <a:latin typeface="Times New Roman"/>
                <a:ea typeface="Times New Roman"/>
                <a:cs typeface="Times New Roman"/>
                <a:sym typeface="Times New Roman"/>
                <a:hlinkClick r:id="rId3"/>
              </a:rPr>
              <a:t>https://lucid.app/documents/view/f6fce17b-b984-404d-9260-1b1483d86fd6</a:t>
            </a:r>
            <a:endParaRPr>
              <a:latin typeface="Times New Roman"/>
              <a:ea typeface="Times New Roman"/>
              <a:cs typeface="Times New Roman"/>
              <a:sym typeface="Times New Roman"/>
            </a:endParaRPr>
          </a:p>
        </p:txBody>
      </p:sp>
      <p:pic>
        <p:nvPicPr>
          <p:cNvPr id="358" name="Google Shape;358;p42"/>
          <p:cNvPicPr preferRelativeResize="0"/>
          <p:nvPr/>
        </p:nvPicPr>
        <p:blipFill>
          <a:blip r:embed="rId4">
            <a:alphaModFix/>
          </a:blip>
          <a:stretch>
            <a:fillRect/>
          </a:stretch>
        </p:blipFill>
        <p:spPr>
          <a:xfrm>
            <a:off x="871813" y="1716575"/>
            <a:ext cx="7400376" cy="220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700">
                <a:latin typeface="Times New Roman"/>
                <a:ea typeface="Times New Roman"/>
                <a:cs typeface="Times New Roman"/>
                <a:sym typeface="Times New Roman"/>
              </a:rPr>
              <a:t>BPMN propuesta proyecto Droguería Antonio Galan</a:t>
            </a:r>
            <a:endParaRPr b="1" i="1" sz="2700">
              <a:latin typeface="Times New Roman"/>
              <a:ea typeface="Times New Roman"/>
              <a:cs typeface="Times New Roman"/>
              <a:sym typeface="Times New Roman"/>
            </a:endParaRPr>
          </a:p>
        </p:txBody>
      </p:sp>
      <p:sp>
        <p:nvSpPr>
          <p:cNvPr id="364" name="Google Shape;364;p43"/>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65" name="Google Shape;365;p43"/>
          <p:cNvSpPr txBox="1"/>
          <p:nvPr/>
        </p:nvSpPr>
        <p:spPr>
          <a:xfrm>
            <a:off x="804375" y="1382175"/>
            <a:ext cx="7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jawal"/>
                <a:ea typeface="Tajawal"/>
                <a:cs typeface="Tajawal"/>
                <a:sym typeface="Tajawal"/>
              </a:rPr>
              <a:t>.</a:t>
            </a:r>
            <a:endParaRPr>
              <a:latin typeface="Tajawal"/>
              <a:ea typeface="Tajawal"/>
              <a:cs typeface="Tajawal"/>
              <a:sym typeface="Tajawal"/>
            </a:endParaRPr>
          </a:p>
        </p:txBody>
      </p:sp>
      <p:sp>
        <p:nvSpPr>
          <p:cNvPr id="366" name="Google Shape;366;p43"/>
          <p:cNvSpPr txBox="1"/>
          <p:nvPr/>
        </p:nvSpPr>
        <p:spPr>
          <a:xfrm>
            <a:off x="824550" y="4172150"/>
            <a:ext cx="796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BPMN solución problema: </a:t>
            </a:r>
            <a:r>
              <a:rPr lang="en" u="sng">
                <a:solidFill>
                  <a:schemeClr val="hlink"/>
                </a:solidFill>
                <a:latin typeface="Times New Roman"/>
                <a:ea typeface="Times New Roman"/>
                <a:cs typeface="Times New Roman"/>
                <a:sym typeface="Times New Roman"/>
                <a:hlinkClick r:id="rId3"/>
              </a:rPr>
              <a:t>https://lucid.app/documents/view/4a4d60c9-800d-46bd-8c78-dfbca5f41eb5</a:t>
            </a:r>
            <a:endParaRPr>
              <a:latin typeface="Times New Roman"/>
              <a:ea typeface="Times New Roman"/>
              <a:cs typeface="Times New Roman"/>
              <a:sym typeface="Times New Roman"/>
            </a:endParaRPr>
          </a:p>
        </p:txBody>
      </p:sp>
      <p:pic>
        <p:nvPicPr>
          <p:cNvPr id="367" name="Google Shape;367;p43"/>
          <p:cNvPicPr preferRelativeResize="0"/>
          <p:nvPr/>
        </p:nvPicPr>
        <p:blipFill>
          <a:blip r:embed="rId4">
            <a:alphaModFix/>
          </a:blip>
          <a:stretch>
            <a:fillRect/>
          </a:stretch>
        </p:blipFill>
        <p:spPr>
          <a:xfrm>
            <a:off x="1544625" y="1165475"/>
            <a:ext cx="6054738" cy="3006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a:t>
            </a:r>
            <a:r>
              <a:rPr b="1" i="1" lang="en" sz="3600">
                <a:latin typeface="Times New Roman"/>
                <a:ea typeface="Times New Roman"/>
                <a:cs typeface="Times New Roman"/>
                <a:sym typeface="Times New Roman"/>
              </a:rPr>
              <a:t>equisitos de Software</a:t>
            </a:r>
            <a:endParaRPr b="1" i="1" sz="3600">
              <a:latin typeface="Times New Roman"/>
              <a:ea typeface="Times New Roman"/>
              <a:cs typeface="Times New Roman"/>
              <a:sym typeface="Times New Roman"/>
            </a:endParaRPr>
          </a:p>
        </p:txBody>
      </p:sp>
      <p:sp>
        <p:nvSpPr>
          <p:cNvPr id="373" name="Google Shape;373;p44"/>
          <p:cNvSpPr txBox="1"/>
          <p:nvPr/>
        </p:nvSpPr>
        <p:spPr>
          <a:xfrm>
            <a:off x="938250" y="2028138"/>
            <a:ext cx="4101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A continuación se exponen tres requerimientos funcionales </a:t>
            </a:r>
            <a:r>
              <a:rPr lang="en" sz="1700">
                <a:latin typeface="Times New Roman"/>
                <a:ea typeface="Times New Roman"/>
                <a:cs typeface="Times New Roman"/>
                <a:sym typeface="Times New Roman"/>
              </a:rPr>
              <a:t>pertenecientes al sistema a modo de ejemplo, </a:t>
            </a:r>
            <a:r>
              <a:rPr lang="en" sz="1700">
                <a:latin typeface="Times New Roman"/>
                <a:ea typeface="Times New Roman"/>
                <a:cs typeface="Times New Roman"/>
                <a:sym typeface="Times New Roman"/>
              </a:rPr>
              <a:t>acompañados de los requerimientos no funcionales relacionados.</a:t>
            </a:r>
            <a:endParaRPr sz="1700">
              <a:latin typeface="Times New Roman"/>
              <a:ea typeface="Times New Roman"/>
              <a:cs typeface="Times New Roman"/>
              <a:sym typeface="Times New Roman"/>
            </a:endParaRPr>
          </a:p>
        </p:txBody>
      </p:sp>
      <p:pic>
        <p:nvPicPr>
          <p:cNvPr id="374" name="Google Shape;374;p44"/>
          <p:cNvPicPr preferRelativeResize="0"/>
          <p:nvPr/>
        </p:nvPicPr>
        <p:blipFill rotWithShape="1">
          <a:blip r:embed="rId3">
            <a:alphaModFix/>
          </a:blip>
          <a:srcRect b="0" l="5288" r="3370" t="0"/>
          <a:stretch/>
        </p:blipFill>
        <p:spPr>
          <a:xfrm>
            <a:off x="5039525" y="1507000"/>
            <a:ext cx="3200451" cy="2535400"/>
          </a:xfrm>
          <a:prstGeom prst="rect">
            <a:avLst/>
          </a:prstGeom>
          <a:noFill/>
          <a:ln>
            <a:noFill/>
          </a:ln>
        </p:spPr>
      </p:pic>
      <p:sp>
        <p:nvSpPr>
          <p:cNvPr id="375" name="Google Shape;375;p44"/>
          <p:cNvSpPr txBox="1"/>
          <p:nvPr/>
        </p:nvSpPr>
        <p:spPr>
          <a:xfrm>
            <a:off x="5039550" y="4042400"/>
            <a:ext cx="32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Teva(2017)</a:t>
            </a:r>
            <a:endParaRPr b="1">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1" name="Google Shape;381;p45"/>
          <p:cNvPicPr preferRelativeResize="0"/>
          <p:nvPr/>
        </p:nvPicPr>
        <p:blipFill>
          <a:blip r:embed="rId3">
            <a:alphaModFix/>
          </a:blip>
          <a:stretch>
            <a:fillRect/>
          </a:stretch>
        </p:blipFill>
        <p:spPr>
          <a:xfrm>
            <a:off x="890588" y="1335925"/>
            <a:ext cx="7362825" cy="276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Introducción</a:t>
            </a:r>
            <a:endParaRPr b="1" i="1" sz="3600">
              <a:latin typeface="Times New Roman"/>
              <a:ea typeface="Times New Roman"/>
              <a:cs typeface="Times New Roman"/>
              <a:sym typeface="Times New Roman"/>
            </a:endParaRPr>
          </a:p>
        </p:txBody>
      </p:sp>
      <p:sp>
        <p:nvSpPr>
          <p:cNvPr id="229" name="Google Shape;229;p28"/>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txBox="1"/>
          <p:nvPr/>
        </p:nvSpPr>
        <p:spPr>
          <a:xfrm>
            <a:off x="930750" y="1509738"/>
            <a:ext cx="7282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El Sistema </a:t>
            </a:r>
            <a:r>
              <a:rPr i="1" lang="en" sz="1800">
                <a:solidFill>
                  <a:schemeClr val="dk1"/>
                </a:solidFill>
                <a:latin typeface="Times New Roman"/>
                <a:ea typeface="Times New Roman"/>
                <a:cs typeface="Times New Roman"/>
                <a:sym typeface="Times New Roman"/>
              </a:rPr>
              <a:t>Quickness Vitality </a:t>
            </a:r>
            <a:r>
              <a:rPr lang="en" sz="1800">
                <a:solidFill>
                  <a:schemeClr val="dk1"/>
                </a:solidFill>
                <a:latin typeface="Times New Roman"/>
                <a:ea typeface="Times New Roman"/>
                <a:cs typeface="Times New Roman"/>
                <a:sym typeface="Times New Roman"/>
              </a:rPr>
              <a:t>se construye para la administración del inventario de la farmacia José Antonio Galán la cual está ubicada en la localidad de Bosa. </a:t>
            </a:r>
            <a:endParaRPr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Este sistema de información tendrá cómo finalidad ser de gran ayuda para el administrador y auxiliar(empleado) mejorando así los procesos que antes se realizaban d</a:t>
            </a:r>
            <a:r>
              <a:rPr lang="en" sz="1800">
                <a:solidFill>
                  <a:schemeClr val="dk1"/>
                </a:solidFill>
                <a:latin typeface="Times New Roman"/>
                <a:ea typeface="Times New Roman"/>
                <a:cs typeface="Times New Roman"/>
                <a:sym typeface="Times New Roman"/>
              </a:rPr>
              <a:t>e forma manual, el sistemas les permitirá reducir tiempo garantizando que sea rápido y eficaz</a:t>
            </a:r>
            <a:r>
              <a:rPr lang="en" sz="1800">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7" name="Google Shape;387;p46"/>
          <p:cNvPicPr preferRelativeResize="0"/>
          <p:nvPr/>
        </p:nvPicPr>
        <p:blipFill>
          <a:blip r:embed="rId3">
            <a:alphaModFix/>
          </a:blip>
          <a:stretch>
            <a:fillRect/>
          </a:stretch>
        </p:blipFill>
        <p:spPr>
          <a:xfrm>
            <a:off x="931575" y="1444200"/>
            <a:ext cx="725805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 </a:t>
            </a:r>
            <a:endParaRPr b="1" i="1" sz="3600">
              <a:latin typeface="Times New Roman"/>
              <a:ea typeface="Times New Roman"/>
              <a:cs typeface="Times New Roman"/>
              <a:sym typeface="Times New Roman"/>
            </a:endParaRPr>
          </a:p>
        </p:txBody>
      </p:sp>
      <p:pic>
        <p:nvPicPr>
          <p:cNvPr id="393" name="Google Shape;393;p47"/>
          <p:cNvPicPr preferRelativeResize="0"/>
          <p:nvPr/>
        </p:nvPicPr>
        <p:blipFill>
          <a:blip r:embed="rId3">
            <a:alphaModFix/>
          </a:blip>
          <a:stretch>
            <a:fillRect/>
          </a:stretch>
        </p:blipFill>
        <p:spPr>
          <a:xfrm>
            <a:off x="907763" y="1165475"/>
            <a:ext cx="7305675" cy="321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a:t>
            </a:r>
            <a:endParaRPr b="1" i="1" sz="3600">
              <a:latin typeface="Times New Roman"/>
              <a:ea typeface="Times New Roman"/>
              <a:cs typeface="Times New Roman"/>
              <a:sym typeface="Times New Roman"/>
            </a:endParaRPr>
          </a:p>
        </p:txBody>
      </p:sp>
      <p:graphicFrame>
        <p:nvGraphicFramePr>
          <p:cNvPr id="399" name="Google Shape;399;p48"/>
          <p:cNvGraphicFramePr/>
          <p:nvPr/>
        </p:nvGraphicFramePr>
        <p:xfrm>
          <a:off x="952500" y="1248600"/>
          <a:ext cx="3000000" cy="3000000"/>
        </p:xfrm>
        <a:graphic>
          <a:graphicData uri="http://schemas.openxmlformats.org/drawingml/2006/table">
            <a:tbl>
              <a:tblPr>
                <a:noFill/>
                <a:tableStyleId>{06BEEC29-3CD0-41AC-B9EA-802113318511}</a:tableStyleId>
              </a:tblPr>
              <a:tblGrid>
                <a:gridCol w="1817800"/>
                <a:gridCol w="5421200"/>
              </a:tblGrid>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Interfaz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presentará una interfaz de usuario sencilla para que sea de fácil manejo para los usuarios del mismo.</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tendrá una interfaz de uso intuitiva y sencilla.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405" name="Google Shape;405;p49"/>
          <p:cNvGraphicFramePr/>
          <p:nvPr/>
        </p:nvGraphicFramePr>
        <p:xfrm>
          <a:off x="952500" y="1217000"/>
          <a:ext cx="3000000" cy="3000000"/>
        </p:xfrm>
        <a:graphic>
          <a:graphicData uri="http://schemas.openxmlformats.org/drawingml/2006/table">
            <a:tbl>
              <a:tblPr>
                <a:noFill/>
                <a:tableStyleId>{06BEEC29-3CD0-41AC-B9EA-802113318511}</a:tableStyleId>
              </a:tblPr>
              <a:tblGrid>
                <a:gridCol w="1817800"/>
                <a:gridCol w="5421200"/>
              </a:tblGrid>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Disponibilidad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debe funcionar 24/7 para la farmacia</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Los usuarios podrán ingresar al sistema de información de la farmacia a la hora que se necesite para ejecutar la acción requerida.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411" name="Google Shape;411;p50"/>
          <p:cNvGraphicFramePr/>
          <p:nvPr/>
        </p:nvGraphicFramePr>
        <p:xfrm>
          <a:off x="952500" y="1251000"/>
          <a:ext cx="3000000" cy="3000000"/>
        </p:xfrm>
        <a:graphic>
          <a:graphicData uri="http://schemas.openxmlformats.org/drawingml/2006/table">
            <a:tbl>
              <a:tblPr>
                <a:noFill/>
                <a:tableStyleId>{06BEEC29-3CD0-41AC-B9EA-802113318511}</a:tableStyleId>
              </a:tblPr>
              <a:tblGrid>
                <a:gridCol w="1817800"/>
                <a:gridCol w="5421200"/>
              </a:tblGrid>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RNF03</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Usabilidad</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las herramientas básicas del computador</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el teclado y el mouse.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17" name="Google Shape;417;p51"/>
          <p:cNvPicPr preferRelativeResize="0"/>
          <p:nvPr/>
        </p:nvPicPr>
        <p:blipFill rotWithShape="1">
          <a:blip r:embed="rId3">
            <a:alphaModFix/>
          </a:blip>
          <a:srcRect b="34442" l="2568" r="39318" t="28321"/>
          <a:stretch/>
        </p:blipFill>
        <p:spPr>
          <a:xfrm>
            <a:off x="815075" y="1524000"/>
            <a:ext cx="7589573" cy="273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23" name="Google Shape;423;p52"/>
          <p:cNvPicPr preferRelativeResize="0"/>
          <p:nvPr/>
        </p:nvPicPr>
        <p:blipFill rotWithShape="1">
          <a:blip r:embed="rId3">
            <a:alphaModFix/>
          </a:blip>
          <a:srcRect b="15341" l="27160" r="7236" t="38055"/>
          <a:stretch/>
        </p:blipFill>
        <p:spPr>
          <a:xfrm>
            <a:off x="960125" y="1357900"/>
            <a:ext cx="7212251" cy="288034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a:t>
            </a:r>
            <a:r>
              <a:rPr b="1" i="1" lang="en" sz="3600">
                <a:latin typeface="Times New Roman"/>
                <a:ea typeface="Times New Roman"/>
                <a:cs typeface="Times New Roman"/>
                <a:sym typeface="Times New Roman"/>
              </a:rPr>
              <a:t>Uso </a:t>
            </a:r>
            <a:endParaRPr b="1" i="1" sz="3600">
              <a:latin typeface="Times New Roman"/>
              <a:ea typeface="Times New Roman"/>
              <a:cs typeface="Times New Roman"/>
              <a:sym typeface="Times New Roman"/>
            </a:endParaRPr>
          </a:p>
        </p:txBody>
      </p:sp>
      <p:sp>
        <p:nvSpPr>
          <p:cNvPr id="429" name="Google Shape;429;p53"/>
          <p:cNvSpPr txBox="1"/>
          <p:nvPr/>
        </p:nvSpPr>
        <p:spPr>
          <a:xfrm>
            <a:off x="896250" y="1678850"/>
            <a:ext cx="36933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El diagrama cuenta con tres actores el </a:t>
            </a:r>
            <a:r>
              <a:rPr lang="en" sz="1700">
                <a:latin typeface="Times New Roman"/>
                <a:ea typeface="Times New Roman"/>
                <a:cs typeface="Times New Roman"/>
                <a:sym typeface="Times New Roman"/>
              </a:rPr>
              <a:t>auxiliar</a:t>
            </a:r>
            <a:r>
              <a:rPr lang="en" sz="1700">
                <a:latin typeface="Times New Roman"/>
                <a:ea typeface="Times New Roman"/>
                <a:cs typeface="Times New Roman"/>
                <a:sym typeface="Times New Roman"/>
              </a:rPr>
              <a:t>, administrador y contador, cada uno con acceso restringido a los </a:t>
            </a:r>
            <a:r>
              <a:rPr lang="en" sz="1700">
                <a:latin typeface="Times New Roman"/>
                <a:ea typeface="Times New Roman"/>
                <a:cs typeface="Times New Roman"/>
                <a:sym typeface="Times New Roman"/>
              </a:rPr>
              <a:t>módulos</a:t>
            </a:r>
            <a:r>
              <a:rPr lang="en" sz="1700">
                <a:latin typeface="Times New Roman"/>
                <a:ea typeface="Times New Roman"/>
                <a:cs typeface="Times New Roman"/>
                <a:sym typeface="Times New Roman"/>
              </a:rPr>
              <a:t> del sistema. El ingreso se realiza mediante una contraseña de acceso al sistema.</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ajawal"/>
              <a:ea typeface="Tajawal"/>
              <a:cs typeface="Tajawal"/>
              <a:sym typeface="Tajawal"/>
            </a:endParaRPr>
          </a:p>
        </p:txBody>
      </p:sp>
      <p:pic>
        <p:nvPicPr>
          <p:cNvPr id="430" name="Google Shape;430;p53"/>
          <p:cNvPicPr preferRelativeResize="0"/>
          <p:nvPr/>
        </p:nvPicPr>
        <p:blipFill>
          <a:blip r:embed="rId3">
            <a:alphaModFix/>
          </a:blip>
          <a:stretch>
            <a:fillRect/>
          </a:stretch>
        </p:blipFill>
        <p:spPr>
          <a:xfrm>
            <a:off x="4765425" y="1703350"/>
            <a:ext cx="3321956" cy="2183000"/>
          </a:xfrm>
          <a:prstGeom prst="rect">
            <a:avLst/>
          </a:prstGeom>
          <a:noFill/>
          <a:ln>
            <a:noFill/>
          </a:ln>
        </p:spPr>
      </p:pic>
      <p:sp>
        <p:nvSpPr>
          <p:cNvPr id="431" name="Google Shape;431;p53"/>
          <p:cNvSpPr txBox="1"/>
          <p:nvPr/>
        </p:nvSpPr>
        <p:spPr>
          <a:xfrm>
            <a:off x="5096550" y="3910850"/>
            <a:ext cx="28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Duarte(2015)</a:t>
            </a:r>
            <a:endParaRPr b="1">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Uso</a:t>
            </a:r>
            <a:endParaRPr b="1" i="1" sz="3600">
              <a:latin typeface="Times New Roman"/>
              <a:ea typeface="Times New Roman"/>
              <a:cs typeface="Times New Roman"/>
              <a:sym typeface="Times New Roman"/>
            </a:endParaRPr>
          </a:p>
        </p:txBody>
      </p:sp>
      <p:sp>
        <p:nvSpPr>
          <p:cNvPr id="437" name="Google Shape;437;p54"/>
          <p:cNvSpPr txBox="1"/>
          <p:nvPr/>
        </p:nvSpPr>
        <p:spPr>
          <a:xfrm>
            <a:off x="5845925" y="1461475"/>
            <a:ext cx="239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DCU Quickness Vitality</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Lucidchart.</a:t>
            </a:r>
            <a:endParaRPr>
              <a:latin typeface="Times New Roman"/>
              <a:ea typeface="Times New Roman"/>
              <a:cs typeface="Times New Roman"/>
              <a:sym typeface="Times New Roman"/>
            </a:endParaRPr>
          </a:p>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https://lucid.app/documents/view/8ac1b1d4-8a54-4eba-8245-b51d43946545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38" name="Google Shape;438;p54"/>
          <p:cNvPicPr preferRelativeResize="0"/>
          <p:nvPr/>
        </p:nvPicPr>
        <p:blipFill rotWithShape="1">
          <a:blip r:embed="rId4">
            <a:alphaModFix/>
          </a:blip>
          <a:srcRect b="0" l="6349" r="0" t="0"/>
          <a:stretch/>
        </p:blipFill>
        <p:spPr>
          <a:xfrm>
            <a:off x="1189575" y="1045975"/>
            <a:ext cx="4327800" cy="3546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44" name="Google Shape;444;p55"/>
          <p:cNvPicPr preferRelativeResize="0"/>
          <p:nvPr/>
        </p:nvPicPr>
        <p:blipFill rotWithShape="1">
          <a:blip r:embed="rId3">
            <a:alphaModFix/>
          </a:blip>
          <a:srcRect b="1584" l="0" r="0" t="0"/>
          <a:stretch/>
        </p:blipFill>
        <p:spPr>
          <a:xfrm>
            <a:off x="2292100" y="1120350"/>
            <a:ext cx="4428750" cy="3419649"/>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Planteamiento del Problema</a:t>
            </a:r>
            <a:endParaRPr b="1" i="1" sz="3600">
              <a:latin typeface="Times New Roman"/>
              <a:ea typeface="Times New Roman"/>
              <a:cs typeface="Times New Roman"/>
              <a:sym typeface="Times New Roman"/>
            </a:endParaRPr>
          </a:p>
        </p:txBody>
      </p:sp>
      <p:sp>
        <p:nvSpPr>
          <p:cNvPr id="238" name="Google Shape;238;p29"/>
          <p:cNvSpPr txBox="1"/>
          <p:nvPr>
            <p:ph idx="1" type="body"/>
          </p:nvPr>
        </p:nvSpPr>
        <p:spPr>
          <a:xfrm>
            <a:off x="801850" y="1276525"/>
            <a:ext cx="4214700" cy="3112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La principal </a:t>
            </a:r>
            <a:r>
              <a:rPr lang="en" sz="1600">
                <a:latin typeface="Times New Roman"/>
                <a:ea typeface="Times New Roman"/>
                <a:cs typeface="Times New Roman"/>
                <a:sym typeface="Times New Roman"/>
              </a:rPr>
              <a:t>problemática</a:t>
            </a:r>
            <a:r>
              <a:rPr lang="en" sz="1600">
                <a:latin typeface="Times New Roman"/>
                <a:ea typeface="Times New Roman"/>
                <a:cs typeface="Times New Roman"/>
                <a:sym typeface="Times New Roman"/>
              </a:rPr>
              <a:t> de la farmacia José Antonio </a:t>
            </a:r>
            <a:r>
              <a:rPr lang="en" sz="1600">
                <a:latin typeface="Times New Roman"/>
                <a:ea typeface="Times New Roman"/>
                <a:cs typeface="Times New Roman"/>
                <a:sym typeface="Times New Roman"/>
              </a:rPr>
              <a:t>Galán, es que no cuenta con un sistema de control de inventarios, que permita desarrollar las actividades de una manera rápida y eficiente, por lo cual tiene inconvenientes al momento de controlar sus existencias.</a:t>
            </a:r>
            <a:endParaRPr sz="1600">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Esto en el tema de pérdida de fármacos, pérdida de facturas (por mal cálculo del facturador o por error humano), también un mal control de productos vencidos, mala anotación de entradas y salidas.</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600">
              <a:highlight>
                <a:srgbClr val="FFFFFF"/>
              </a:highlight>
              <a:latin typeface="Times New Roman"/>
              <a:ea typeface="Times New Roman"/>
              <a:cs typeface="Times New Roman"/>
              <a:sym typeface="Times New Roman"/>
            </a:endParaRPr>
          </a:p>
          <a:p>
            <a:pPr indent="0" lvl="0" marL="0" rtl="0" algn="l">
              <a:lnSpc>
                <a:spcPct val="100000"/>
              </a:lnSpc>
              <a:spcBef>
                <a:spcPts val="1000"/>
              </a:spcBef>
              <a:spcAft>
                <a:spcPts val="0"/>
              </a:spcAft>
              <a:buSzPts val="1200"/>
              <a:buNone/>
            </a:pPr>
            <a:r>
              <a:t/>
            </a:r>
            <a:endParaRPr sz="1600"/>
          </a:p>
        </p:txBody>
      </p:sp>
      <p:sp>
        <p:nvSpPr>
          <p:cNvPr id="239" name="Google Shape;239;p29"/>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29"/>
          <p:cNvPicPr preferRelativeResize="0"/>
          <p:nvPr/>
        </p:nvPicPr>
        <p:blipFill rotWithShape="1">
          <a:blip r:embed="rId3">
            <a:alphaModFix/>
          </a:blip>
          <a:srcRect b="0" l="0" r="0" t="0"/>
          <a:stretch/>
        </p:blipFill>
        <p:spPr>
          <a:xfrm>
            <a:off x="5089900" y="1381950"/>
            <a:ext cx="3094500" cy="2569500"/>
          </a:xfrm>
          <a:prstGeom prst="roundRect">
            <a:avLst>
              <a:gd fmla="val 23250" name="adj"/>
            </a:avLst>
          </a:prstGeom>
          <a:noFill/>
          <a:ln>
            <a:noFill/>
          </a:ln>
        </p:spPr>
      </p:pic>
      <p:sp>
        <p:nvSpPr>
          <p:cNvPr id="243" name="Google Shape;243;p29"/>
          <p:cNvSpPr txBox="1"/>
          <p:nvPr/>
        </p:nvSpPr>
        <p:spPr>
          <a:xfrm>
            <a:off x="5220400" y="3951438"/>
            <a:ext cx="283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Inventario de farmacia (2019)</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0" name="Google Shape;450;p56"/>
          <p:cNvPicPr preferRelativeResize="0"/>
          <p:nvPr/>
        </p:nvPicPr>
        <p:blipFill>
          <a:blip r:embed="rId3">
            <a:alphaModFix/>
          </a:blip>
          <a:stretch>
            <a:fillRect/>
          </a:stretch>
        </p:blipFill>
        <p:spPr>
          <a:xfrm>
            <a:off x="2470400" y="1097275"/>
            <a:ext cx="4250450" cy="347015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6" name="Google Shape;456;p57"/>
          <p:cNvPicPr preferRelativeResize="0"/>
          <p:nvPr/>
        </p:nvPicPr>
        <p:blipFill>
          <a:blip r:embed="rId3">
            <a:alphaModFix/>
          </a:blip>
          <a:stretch>
            <a:fillRect/>
          </a:stretch>
        </p:blipFill>
        <p:spPr>
          <a:xfrm>
            <a:off x="2385038" y="1083175"/>
            <a:ext cx="4359225" cy="35033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Tabla Base</a:t>
            </a:r>
            <a:endParaRPr b="1" i="1" sz="3400">
              <a:latin typeface="Times New Roman"/>
              <a:ea typeface="Times New Roman"/>
              <a:cs typeface="Times New Roman"/>
              <a:sym typeface="Times New Roman"/>
            </a:endParaRPr>
          </a:p>
        </p:txBody>
      </p:sp>
      <p:pic>
        <p:nvPicPr>
          <p:cNvPr id="462" name="Google Shape;462;p58"/>
          <p:cNvPicPr preferRelativeResize="0"/>
          <p:nvPr/>
        </p:nvPicPr>
        <p:blipFill rotWithShape="1">
          <a:blip r:embed="rId3">
            <a:alphaModFix/>
          </a:blip>
          <a:srcRect b="0" l="0" r="52901" t="0"/>
          <a:stretch/>
        </p:blipFill>
        <p:spPr>
          <a:xfrm>
            <a:off x="1198877" y="723820"/>
            <a:ext cx="6691800" cy="1784556"/>
          </a:xfrm>
          <a:prstGeom prst="rect">
            <a:avLst/>
          </a:prstGeom>
          <a:noFill/>
          <a:ln>
            <a:noFill/>
          </a:ln>
        </p:spPr>
      </p:pic>
      <p:pic>
        <p:nvPicPr>
          <p:cNvPr id="463" name="Google Shape;463;p58"/>
          <p:cNvPicPr preferRelativeResize="0"/>
          <p:nvPr/>
        </p:nvPicPr>
        <p:blipFill rotWithShape="1">
          <a:blip r:embed="rId3">
            <a:alphaModFix/>
          </a:blip>
          <a:srcRect b="0" l="46932" r="0" t="0"/>
          <a:stretch/>
        </p:blipFill>
        <p:spPr>
          <a:xfrm>
            <a:off x="1198887" y="2753575"/>
            <a:ext cx="6746233" cy="159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- 1FN</a:t>
            </a:r>
            <a:endParaRPr b="1" i="1" sz="3400">
              <a:latin typeface="Times New Roman"/>
              <a:ea typeface="Times New Roman"/>
              <a:cs typeface="Times New Roman"/>
              <a:sym typeface="Times New Roman"/>
            </a:endParaRPr>
          </a:p>
        </p:txBody>
      </p:sp>
      <p:pic>
        <p:nvPicPr>
          <p:cNvPr id="469" name="Google Shape;469;p59"/>
          <p:cNvPicPr preferRelativeResize="0"/>
          <p:nvPr/>
        </p:nvPicPr>
        <p:blipFill>
          <a:blip r:embed="rId3">
            <a:alphaModFix/>
          </a:blip>
          <a:stretch>
            <a:fillRect/>
          </a:stretch>
        </p:blipFill>
        <p:spPr>
          <a:xfrm>
            <a:off x="722775" y="849025"/>
            <a:ext cx="7658100" cy="1371600"/>
          </a:xfrm>
          <a:prstGeom prst="rect">
            <a:avLst/>
          </a:prstGeom>
          <a:noFill/>
          <a:ln>
            <a:noFill/>
          </a:ln>
        </p:spPr>
      </p:pic>
      <p:pic>
        <p:nvPicPr>
          <p:cNvPr id="470" name="Google Shape;470;p59"/>
          <p:cNvPicPr preferRelativeResize="0"/>
          <p:nvPr/>
        </p:nvPicPr>
        <p:blipFill>
          <a:blip r:embed="rId4">
            <a:alphaModFix/>
          </a:blip>
          <a:stretch>
            <a:fillRect/>
          </a:stretch>
        </p:blipFill>
        <p:spPr>
          <a:xfrm>
            <a:off x="763125" y="3428700"/>
            <a:ext cx="7617750" cy="1147550"/>
          </a:xfrm>
          <a:prstGeom prst="rect">
            <a:avLst/>
          </a:prstGeom>
          <a:noFill/>
          <a:ln>
            <a:noFill/>
          </a:ln>
        </p:spPr>
      </p:pic>
      <p:pic>
        <p:nvPicPr>
          <p:cNvPr id="471" name="Google Shape;471;p59"/>
          <p:cNvPicPr preferRelativeResize="0"/>
          <p:nvPr/>
        </p:nvPicPr>
        <p:blipFill>
          <a:blip r:embed="rId5">
            <a:alphaModFix/>
          </a:blip>
          <a:stretch>
            <a:fillRect/>
          </a:stretch>
        </p:blipFill>
        <p:spPr>
          <a:xfrm>
            <a:off x="638300" y="2322600"/>
            <a:ext cx="7742574" cy="928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- 2FN</a:t>
            </a:r>
            <a:endParaRPr b="1" i="1" sz="3400">
              <a:latin typeface="Times New Roman"/>
              <a:ea typeface="Times New Roman"/>
              <a:cs typeface="Times New Roman"/>
              <a:sym typeface="Times New Roman"/>
            </a:endParaRPr>
          </a:p>
        </p:txBody>
      </p:sp>
      <p:pic>
        <p:nvPicPr>
          <p:cNvPr id="477" name="Google Shape;477;p60"/>
          <p:cNvPicPr preferRelativeResize="0"/>
          <p:nvPr/>
        </p:nvPicPr>
        <p:blipFill>
          <a:blip r:embed="rId3">
            <a:alphaModFix/>
          </a:blip>
          <a:stretch>
            <a:fillRect/>
          </a:stretch>
        </p:blipFill>
        <p:spPr>
          <a:xfrm>
            <a:off x="713625" y="581000"/>
            <a:ext cx="7574725" cy="1189175"/>
          </a:xfrm>
          <a:prstGeom prst="rect">
            <a:avLst/>
          </a:prstGeom>
          <a:noFill/>
          <a:ln>
            <a:noFill/>
          </a:ln>
        </p:spPr>
      </p:pic>
      <p:pic>
        <p:nvPicPr>
          <p:cNvPr id="478" name="Google Shape;478;p60"/>
          <p:cNvPicPr preferRelativeResize="0"/>
          <p:nvPr/>
        </p:nvPicPr>
        <p:blipFill>
          <a:blip r:embed="rId4">
            <a:alphaModFix/>
          </a:blip>
          <a:stretch>
            <a:fillRect/>
          </a:stretch>
        </p:blipFill>
        <p:spPr>
          <a:xfrm>
            <a:off x="713613" y="3151475"/>
            <a:ext cx="7055874" cy="1697500"/>
          </a:xfrm>
          <a:prstGeom prst="rect">
            <a:avLst/>
          </a:prstGeom>
          <a:noFill/>
          <a:ln>
            <a:noFill/>
          </a:ln>
        </p:spPr>
      </p:pic>
      <p:pic>
        <p:nvPicPr>
          <p:cNvPr id="479" name="Google Shape;479;p60"/>
          <p:cNvPicPr preferRelativeResize="0"/>
          <p:nvPr/>
        </p:nvPicPr>
        <p:blipFill>
          <a:blip r:embed="rId5">
            <a:alphaModFix/>
          </a:blip>
          <a:stretch>
            <a:fillRect/>
          </a:stretch>
        </p:blipFill>
        <p:spPr>
          <a:xfrm>
            <a:off x="52013" y="1829660"/>
            <a:ext cx="9144000" cy="12623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- 3FN</a:t>
            </a:r>
            <a:endParaRPr b="1" i="1" sz="3400">
              <a:latin typeface="Times New Roman"/>
              <a:ea typeface="Times New Roman"/>
              <a:cs typeface="Times New Roman"/>
              <a:sym typeface="Times New Roman"/>
            </a:endParaRPr>
          </a:p>
        </p:txBody>
      </p:sp>
      <p:pic>
        <p:nvPicPr>
          <p:cNvPr id="485" name="Google Shape;485;p61"/>
          <p:cNvPicPr preferRelativeResize="0"/>
          <p:nvPr/>
        </p:nvPicPr>
        <p:blipFill>
          <a:blip r:embed="rId3">
            <a:alphaModFix/>
          </a:blip>
          <a:stretch>
            <a:fillRect/>
          </a:stretch>
        </p:blipFill>
        <p:spPr>
          <a:xfrm>
            <a:off x="112050" y="536375"/>
            <a:ext cx="8839200" cy="1515958"/>
          </a:xfrm>
          <a:prstGeom prst="rect">
            <a:avLst/>
          </a:prstGeom>
          <a:noFill/>
          <a:ln>
            <a:noFill/>
          </a:ln>
        </p:spPr>
      </p:pic>
      <p:pic>
        <p:nvPicPr>
          <p:cNvPr id="486" name="Google Shape;486;p61"/>
          <p:cNvPicPr preferRelativeResize="0"/>
          <p:nvPr/>
        </p:nvPicPr>
        <p:blipFill>
          <a:blip r:embed="rId4">
            <a:alphaModFix/>
          </a:blip>
          <a:stretch>
            <a:fillRect/>
          </a:stretch>
        </p:blipFill>
        <p:spPr>
          <a:xfrm>
            <a:off x="112050" y="2052333"/>
            <a:ext cx="8839201" cy="1657350"/>
          </a:xfrm>
          <a:prstGeom prst="rect">
            <a:avLst/>
          </a:prstGeom>
          <a:noFill/>
          <a:ln>
            <a:noFill/>
          </a:ln>
        </p:spPr>
      </p:pic>
      <p:pic>
        <p:nvPicPr>
          <p:cNvPr id="487" name="Google Shape;487;p61"/>
          <p:cNvPicPr preferRelativeResize="0"/>
          <p:nvPr/>
        </p:nvPicPr>
        <p:blipFill>
          <a:blip r:embed="rId5">
            <a:alphaModFix/>
          </a:blip>
          <a:stretch>
            <a:fillRect/>
          </a:stretch>
        </p:blipFill>
        <p:spPr>
          <a:xfrm>
            <a:off x="2155147" y="3709677"/>
            <a:ext cx="4752999" cy="696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- 3FN</a:t>
            </a:r>
            <a:endParaRPr b="1" i="1" sz="3400">
              <a:latin typeface="Times New Roman"/>
              <a:ea typeface="Times New Roman"/>
              <a:cs typeface="Times New Roman"/>
              <a:sym typeface="Times New Roman"/>
            </a:endParaRPr>
          </a:p>
        </p:txBody>
      </p:sp>
      <p:pic>
        <p:nvPicPr>
          <p:cNvPr id="493" name="Google Shape;493;p62"/>
          <p:cNvPicPr preferRelativeResize="0"/>
          <p:nvPr/>
        </p:nvPicPr>
        <p:blipFill>
          <a:blip r:embed="rId3">
            <a:alphaModFix/>
          </a:blip>
          <a:stretch>
            <a:fillRect/>
          </a:stretch>
        </p:blipFill>
        <p:spPr>
          <a:xfrm>
            <a:off x="737350" y="666375"/>
            <a:ext cx="3889256" cy="1698250"/>
          </a:xfrm>
          <a:prstGeom prst="rect">
            <a:avLst/>
          </a:prstGeom>
          <a:noFill/>
          <a:ln>
            <a:noFill/>
          </a:ln>
        </p:spPr>
      </p:pic>
      <p:pic>
        <p:nvPicPr>
          <p:cNvPr id="494" name="Google Shape;494;p62"/>
          <p:cNvPicPr preferRelativeResize="0"/>
          <p:nvPr/>
        </p:nvPicPr>
        <p:blipFill>
          <a:blip r:embed="rId4">
            <a:alphaModFix/>
          </a:blip>
          <a:stretch>
            <a:fillRect/>
          </a:stretch>
        </p:blipFill>
        <p:spPr>
          <a:xfrm>
            <a:off x="4626600" y="666374"/>
            <a:ext cx="3754026" cy="1698250"/>
          </a:xfrm>
          <a:prstGeom prst="rect">
            <a:avLst/>
          </a:prstGeom>
          <a:noFill/>
          <a:ln>
            <a:noFill/>
          </a:ln>
        </p:spPr>
      </p:pic>
      <p:pic>
        <p:nvPicPr>
          <p:cNvPr id="495" name="Google Shape;495;p62"/>
          <p:cNvPicPr preferRelativeResize="0"/>
          <p:nvPr/>
        </p:nvPicPr>
        <p:blipFill>
          <a:blip r:embed="rId5">
            <a:alphaModFix/>
          </a:blip>
          <a:stretch>
            <a:fillRect/>
          </a:stretch>
        </p:blipFill>
        <p:spPr>
          <a:xfrm>
            <a:off x="737350" y="2867725"/>
            <a:ext cx="2629138" cy="1064875"/>
          </a:xfrm>
          <a:prstGeom prst="rect">
            <a:avLst/>
          </a:prstGeom>
          <a:noFill/>
          <a:ln>
            <a:noFill/>
          </a:ln>
        </p:spPr>
      </p:pic>
      <p:pic>
        <p:nvPicPr>
          <p:cNvPr id="496" name="Google Shape;496;p62"/>
          <p:cNvPicPr preferRelativeResize="0"/>
          <p:nvPr/>
        </p:nvPicPr>
        <p:blipFill>
          <a:blip r:embed="rId6">
            <a:alphaModFix/>
          </a:blip>
          <a:stretch>
            <a:fillRect/>
          </a:stretch>
        </p:blipFill>
        <p:spPr>
          <a:xfrm>
            <a:off x="3727963" y="2867725"/>
            <a:ext cx="1928291" cy="1064875"/>
          </a:xfrm>
          <a:prstGeom prst="rect">
            <a:avLst/>
          </a:prstGeom>
          <a:noFill/>
          <a:ln>
            <a:noFill/>
          </a:ln>
        </p:spPr>
      </p:pic>
      <p:pic>
        <p:nvPicPr>
          <p:cNvPr id="497" name="Google Shape;497;p62"/>
          <p:cNvPicPr preferRelativeResize="0"/>
          <p:nvPr/>
        </p:nvPicPr>
        <p:blipFill>
          <a:blip r:embed="rId7">
            <a:alphaModFix/>
          </a:blip>
          <a:stretch>
            <a:fillRect/>
          </a:stretch>
        </p:blipFill>
        <p:spPr>
          <a:xfrm>
            <a:off x="6348275" y="2867725"/>
            <a:ext cx="1968143" cy="1064875"/>
          </a:xfrm>
          <a:prstGeom prst="rect">
            <a:avLst/>
          </a:prstGeom>
          <a:noFill/>
          <a:ln>
            <a:noFill/>
          </a:ln>
        </p:spPr>
      </p:pic>
      <p:pic>
        <p:nvPicPr>
          <p:cNvPr id="498" name="Google Shape;498;p62"/>
          <p:cNvPicPr preferRelativeResize="0"/>
          <p:nvPr/>
        </p:nvPicPr>
        <p:blipFill>
          <a:blip r:embed="rId8">
            <a:alphaModFix/>
          </a:blip>
          <a:stretch>
            <a:fillRect/>
          </a:stretch>
        </p:blipFill>
        <p:spPr>
          <a:xfrm>
            <a:off x="3708037" y="4045009"/>
            <a:ext cx="1968150" cy="987541"/>
          </a:xfrm>
          <a:prstGeom prst="rect">
            <a:avLst/>
          </a:prstGeom>
          <a:noFill/>
          <a:ln>
            <a:noFill/>
          </a:ln>
        </p:spPr>
      </p:pic>
      <p:sp>
        <p:nvSpPr>
          <p:cNvPr id="499" name="Google Shape;499;p62"/>
          <p:cNvSpPr txBox="1"/>
          <p:nvPr/>
        </p:nvSpPr>
        <p:spPr>
          <a:xfrm>
            <a:off x="3439350" y="2467525"/>
            <a:ext cx="27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ajawal"/>
                <a:ea typeface="Tajawal"/>
                <a:cs typeface="Tajawal"/>
                <a:sym typeface="Tajawal"/>
              </a:rPr>
              <a:t>Edición “relación”</a:t>
            </a:r>
            <a:endParaRPr>
              <a:latin typeface="Tajawal"/>
              <a:ea typeface="Tajawal"/>
              <a:cs typeface="Tajawal"/>
              <a:sym typeface="Tajaw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type="title"/>
          </p:nvPr>
        </p:nvSpPr>
        <p:spPr>
          <a:xfrm>
            <a:off x="683600" y="-106050"/>
            <a:ext cx="42804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MER </a:t>
            </a:r>
            <a:endParaRPr b="1" i="1" sz="3400">
              <a:latin typeface="Times New Roman"/>
              <a:ea typeface="Times New Roman"/>
              <a:cs typeface="Times New Roman"/>
              <a:sym typeface="Times New Roman"/>
            </a:endParaRPr>
          </a:p>
        </p:txBody>
      </p:sp>
      <p:pic>
        <p:nvPicPr>
          <p:cNvPr id="505" name="Google Shape;505;p63"/>
          <p:cNvPicPr preferRelativeResize="0"/>
          <p:nvPr/>
        </p:nvPicPr>
        <p:blipFill>
          <a:blip r:embed="rId3">
            <a:alphaModFix/>
          </a:blip>
          <a:stretch>
            <a:fillRect/>
          </a:stretch>
        </p:blipFill>
        <p:spPr>
          <a:xfrm>
            <a:off x="683813" y="642353"/>
            <a:ext cx="7776375" cy="38587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MR </a:t>
            </a:r>
            <a:endParaRPr/>
          </a:p>
        </p:txBody>
      </p:sp>
      <p:pic>
        <p:nvPicPr>
          <p:cNvPr id="511" name="Google Shape;511;p64"/>
          <p:cNvPicPr preferRelativeResize="0"/>
          <p:nvPr/>
        </p:nvPicPr>
        <p:blipFill>
          <a:blip r:embed="rId3">
            <a:alphaModFix/>
          </a:blip>
          <a:stretch>
            <a:fillRect/>
          </a:stretch>
        </p:blipFill>
        <p:spPr>
          <a:xfrm>
            <a:off x="1228700" y="1165475"/>
            <a:ext cx="5093074" cy="3376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pic>
        <p:nvPicPr>
          <p:cNvPr id="517" name="Google Shape;517;p65"/>
          <p:cNvPicPr preferRelativeResize="0"/>
          <p:nvPr/>
        </p:nvPicPr>
        <p:blipFill>
          <a:blip r:embed="rId3">
            <a:alphaModFix/>
          </a:blip>
          <a:stretch>
            <a:fillRect/>
          </a:stretch>
        </p:blipFill>
        <p:spPr>
          <a:xfrm>
            <a:off x="775500" y="1165475"/>
            <a:ext cx="6305300" cy="336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rot="-205661">
            <a:off x="20231" y="103877"/>
            <a:ext cx="692439" cy="70743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Solución</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51" name="Google Shape;251;p30"/>
          <p:cNvSpPr txBox="1"/>
          <p:nvPr>
            <p:ph idx="1" type="subTitle"/>
          </p:nvPr>
        </p:nvSpPr>
        <p:spPr>
          <a:xfrm>
            <a:off x="1034225" y="1618950"/>
            <a:ext cx="3353400" cy="2244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Se desarrollara un sistema que permita controlar los productos de la farmacia de una manera </a:t>
            </a:r>
            <a:r>
              <a:rPr lang="en" sz="1600">
                <a:latin typeface="Times New Roman"/>
                <a:ea typeface="Times New Roman"/>
                <a:cs typeface="Times New Roman"/>
                <a:sym typeface="Times New Roman"/>
              </a:rPr>
              <a:t>ágil</a:t>
            </a:r>
            <a:r>
              <a:rPr lang="en" sz="1600">
                <a:latin typeface="Times New Roman"/>
                <a:ea typeface="Times New Roman"/>
                <a:cs typeface="Times New Roman"/>
                <a:sym typeface="Times New Roman"/>
              </a:rPr>
              <a:t> y sencilla, mejorando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el tratamiento y integridad de los datos, y permitiendo mantener una base de datos actualizada, evitando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inconvenientes e imprevistos al momento de controlar sus inventarios.</a:t>
            </a:r>
            <a:endParaRPr sz="1600">
              <a:latin typeface="Times New Roman"/>
              <a:ea typeface="Times New Roman"/>
              <a:cs typeface="Times New Roman"/>
              <a:sym typeface="Times New Roman"/>
            </a:endParaRPr>
          </a:p>
        </p:txBody>
      </p:sp>
      <p:pic>
        <p:nvPicPr>
          <p:cNvPr id="252" name="Google Shape;252;p30"/>
          <p:cNvPicPr preferRelativeResize="0"/>
          <p:nvPr/>
        </p:nvPicPr>
        <p:blipFill rotWithShape="1">
          <a:blip r:embed="rId3">
            <a:alphaModFix/>
          </a:blip>
          <a:srcRect b="0" l="0" r="27271" t="0"/>
          <a:stretch/>
        </p:blipFill>
        <p:spPr>
          <a:xfrm>
            <a:off x="4802584" y="1247900"/>
            <a:ext cx="3435300" cy="3043200"/>
          </a:xfrm>
          <a:prstGeom prst="roundRect">
            <a:avLst>
              <a:gd fmla="val 20217" name="adj"/>
            </a:avLst>
          </a:prstGeom>
          <a:noFill/>
          <a:ln>
            <a:noFill/>
          </a:ln>
        </p:spPr>
      </p:pic>
      <p:sp>
        <p:nvSpPr>
          <p:cNvPr id="253" name="Google Shape;253;p30"/>
          <p:cNvSpPr txBox="1"/>
          <p:nvPr/>
        </p:nvSpPr>
        <p:spPr>
          <a:xfrm>
            <a:off x="5046625" y="429110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Teyssier (2019) </a:t>
            </a:r>
            <a:endParaRPr b="1" i="0" sz="1200" u="none" cap="none" strike="noStrike">
              <a:solidFill>
                <a:srgbClr val="000000"/>
              </a:solidFill>
              <a:latin typeface="Times New Roman"/>
              <a:ea typeface="Times New Roman"/>
              <a:cs typeface="Times New Roman"/>
              <a:sym typeface="Times New Roman"/>
            </a:endParaRPr>
          </a:p>
        </p:txBody>
      </p:sp>
      <p:sp>
        <p:nvSpPr>
          <p:cNvPr id="254" name="Google Shape;254;p30"/>
          <p:cNvSpPr/>
          <p:nvPr/>
        </p:nvSpPr>
        <p:spPr>
          <a:xfrm rot="-144819">
            <a:off x="255972" y="4668960"/>
            <a:ext cx="413167" cy="29427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23" name="Google Shape;523;p66"/>
          <p:cNvPicPr preferRelativeResize="0"/>
          <p:nvPr/>
        </p:nvPicPr>
        <p:blipFill>
          <a:blip r:embed="rId3">
            <a:alphaModFix/>
          </a:blip>
          <a:stretch>
            <a:fillRect/>
          </a:stretch>
        </p:blipFill>
        <p:spPr>
          <a:xfrm>
            <a:off x="809500" y="1165475"/>
            <a:ext cx="6248651" cy="3338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pic>
        <p:nvPicPr>
          <p:cNvPr id="529" name="Google Shape;529;p67"/>
          <p:cNvPicPr preferRelativeResize="0"/>
          <p:nvPr/>
        </p:nvPicPr>
        <p:blipFill>
          <a:blip r:embed="rId3">
            <a:alphaModFix/>
          </a:blip>
          <a:stretch>
            <a:fillRect/>
          </a:stretch>
        </p:blipFill>
        <p:spPr>
          <a:xfrm>
            <a:off x="730200" y="1419825"/>
            <a:ext cx="7268301" cy="26364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GIT-HUB</a:t>
            </a:r>
            <a:endParaRPr b="1" i="1">
              <a:latin typeface="Times New Roman"/>
              <a:ea typeface="Times New Roman"/>
              <a:cs typeface="Times New Roman"/>
              <a:sym typeface="Times New Roman"/>
            </a:endParaRPr>
          </a:p>
        </p:txBody>
      </p:sp>
      <p:pic>
        <p:nvPicPr>
          <p:cNvPr id="535" name="Google Shape;535;p68"/>
          <p:cNvPicPr preferRelativeResize="0"/>
          <p:nvPr/>
        </p:nvPicPr>
        <p:blipFill rotWithShape="1">
          <a:blip r:embed="rId3">
            <a:alphaModFix/>
          </a:blip>
          <a:srcRect b="24310" l="725" r="28817" t="9196"/>
          <a:stretch/>
        </p:blipFill>
        <p:spPr>
          <a:xfrm>
            <a:off x="1021650" y="1115600"/>
            <a:ext cx="7235251" cy="346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9"/>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clases</a:t>
            </a:r>
            <a:endParaRPr b="1" i="1">
              <a:latin typeface="Times New Roman"/>
              <a:ea typeface="Times New Roman"/>
              <a:cs typeface="Times New Roman"/>
              <a:sym typeface="Times New Roman"/>
            </a:endParaRPr>
          </a:p>
        </p:txBody>
      </p:sp>
      <p:pic>
        <p:nvPicPr>
          <p:cNvPr id="541" name="Google Shape;541;p69"/>
          <p:cNvPicPr preferRelativeResize="0"/>
          <p:nvPr/>
        </p:nvPicPr>
        <p:blipFill>
          <a:blip r:embed="rId3">
            <a:alphaModFix/>
          </a:blip>
          <a:stretch>
            <a:fillRect/>
          </a:stretch>
        </p:blipFill>
        <p:spPr>
          <a:xfrm>
            <a:off x="778325" y="1165475"/>
            <a:ext cx="5905950" cy="3306075"/>
          </a:xfrm>
          <a:prstGeom prst="rect">
            <a:avLst/>
          </a:prstGeom>
          <a:noFill/>
          <a:ln>
            <a:noFill/>
          </a:ln>
        </p:spPr>
      </p:pic>
      <p:sp>
        <p:nvSpPr>
          <p:cNvPr id="542" name="Google Shape;542;p69"/>
          <p:cNvSpPr txBox="1"/>
          <p:nvPr/>
        </p:nvSpPr>
        <p:spPr>
          <a:xfrm>
            <a:off x="6684275" y="1241125"/>
            <a:ext cx="1642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jawal"/>
                <a:ea typeface="Tajawal"/>
                <a:cs typeface="Tajawal"/>
                <a:sym typeface="Tajawal"/>
              </a:rPr>
              <a:t>Diagrama de clases.</a:t>
            </a:r>
            <a:endParaRPr>
              <a:latin typeface="Tajawal"/>
              <a:ea typeface="Tajawal"/>
              <a:cs typeface="Tajawal"/>
              <a:sym typeface="Tajawal"/>
            </a:endParaRPr>
          </a:p>
          <a:p>
            <a:pPr indent="0" lvl="0" marL="0" rtl="0" algn="l">
              <a:spcBef>
                <a:spcPts val="0"/>
              </a:spcBef>
              <a:spcAft>
                <a:spcPts val="0"/>
              </a:spcAft>
              <a:buNone/>
            </a:pPr>
            <a:r>
              <a:rPr lang="en">
                <a:latin typeface="Tajawal"/>
                <a:ea typeface="Tajawal"/>
                <a:cs typeface="Tajawal"/>
                <a:sym typeface="Tajawal"/>
              </a:rPr>
              <a:t>LucidChart.</a:t>
            </a:r>
            <a:endParaRPr>
              <a:latin typeface="Tajawal"/>
              <a:ea typeface="Tajawal"/>
              <a:cs typeface="Tajawal"/>
              <a:sym typeface="Tajawal"/>
            </a:endParaRPr>
          </a:p>
          <a:p>
            <a:pPr indent="0" lvl="0" marL="0" rtl="0" algn="l">
              <a:spcBef>
                <a:spcPts val="0"/>
              </a:spcBef>
              <a:spcAft>
                <a:spcPts val="0"/>
              </a:spcAft>
              <a:buNone/>
            </a:pPr>
            <a:r>
              <a:rPr lang="en" u="sng">
                <a:solidFill>
                  <a:schemeClr val="hlink"/>
                </a:solidFill>
                <a:latin typeface="Tajawal"/>
                <a:ea typeface="Tajawal"/>
                <a:cs typeface="Tajawal"/>
                <a:sym typeface="Tajawal"/>
                <a:hlinkClick r:id="rId4"/>
              </a:rPr>
              <a:t>https://lucid.app/documents/view/e1504ad3-4617-48ff-a4e8-d5cdbc82f738</a:t>
            </a:r>
            <a:r>
              <a:rPr lang="en">
                <a:latin typeface="Tajawal"/>
                <a:ea typeface="Tajawal"/>
                <a:cs typeface="Tajawal"/>
                <a:sym typeface="Tajawal"/>
              </a:rPr>
              <a:t> </a:t>
            </a:r>
            <a:endParaRPr>
              <a:latin typeface="Tajawal"/>
              <a:ea typeface="Tajawal"/>
              <a:cs typeface="Tajawal"/>
              <a:sym typeface="Tajaw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0"/>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48" name="Google Shape;548;p70"/>
          <p:cNvPicPr preferRelativeResize="0"/>
          <p:nvPr/>
        </p:nvPicPr>
        <p:blipFill>
          <a:blip r:embed="rId3">
            <a:alphaModFix/>
          </a:blip>
          <a:stretch>
            <a:fillRect/>
          </a:stretch>
        </p:blipFill>
        <p:spPr>
          <a:xfrm>
            <a:off x="1464663" y="1165475"/>
            <a:ext cx="6214676" cy="3348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1"/>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54" name="Google Shape;554;p71"/>
          <p:cNvPicPr preferRelativeResize="0"/>
          <p:nvPr/>
        </p:nvPicPr>
        <p:blipFill>
          <a:blip r:embed="rId3">
            <a:alphaModFix/>
          </a:blip>
          <a:stretch>
            <a:fillRect/>
          </a:stretch>
        </p:blipFill>
        <p:spPr>
          <a:xfrm>
            <a:off x="1440338" y="1210800"/>
            <a:ext cx="6248626" cy="3309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a:t>
            </a:r>
            <a:r>
              <a:rPr b="1" i="1" lang="en">
                <a:latin typeface="Times New Roman"/>
                <a:ea typeface="Times New Roman"/>
                <a:cs typeface="Times New Roman"/>
                <a:sym typeface="Times New Roman"/>
              </a:rPr>
              <a:t>gantt</a:t>
            </a:r>
            <a:endParaRPr b="1" i="1">
              <a:latin typeface="Times New Roman"/>
              <a:ea typeface="Times New Roman"/>
              <a:cs typeface="Times New Roman"/>
              <a:sym typeface="Times New Roman"/>
            </a:endParaRPr>
          </a:p>
        </p:txBody>
      </p:sp>
      <p:pic>
        <p:nvPicPr>
          <p:cNvPr id="560" name="Google Shape;560;p72"/>
          <p:cNvPicPr preferRelativeResize="0"/>
          <p:nvPr/>
        </p:nvPicPr>
        <p:blipFill>
          <a:blip r:embed="rId3">
            <a:alphaModFix/>
          </a:blip>
          <a:stretch>
            <a:fillRect/>
          </a:stretch>
        </p:blipFill>
        <p:spPr>
          <a:xfrm>
            <a:off x="750775" y="1213850"/>
            <a:ext cx="7642449" cy="3068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3"/>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gantt</a:t>
            </a:r>
            <a:endParaRPr b="1" i="1">
              <a:latin typeface="Times New Roman"/>
              <a:ea typeface="Times New Roman"/>
              <a:cs typeface="Times New Roman"/>
              <a:sym typeface="Times New Roman"/>
            </a:endParaRPr>
          </a:p>
        </p:txBody>
      </p:sp>
      <p:pic>
        <p:nvPicPr>
          <p:cNvPr id="566" name="Google Shape;566;p73"/>
          <p:cNvPicPr preferRelativeResize="0"/>
          <p:nvPr/>
        </p:nvPicPr>
        <p:blipFill>
          <a:blip r:embed="rId3">
            <a:alphaModFix/>
          </a:blip>
          <a:stretch>
            <a:fillRect/>
          </a:stretch>
        </p:blipFill>
        <p:spPr>
          <a:xfrm>
            <a:off x="833413" y="1256825"/>
            <a:ext cx="7462474" cy="262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Despliegue</a:t>
            </a:r>
            <a:endParaRPr b="1" i="1">
              <a:latin typeface="Times New Roman"/>
              <a:ea typeface="Times New Roman"/>
              <a:cs typeface="Times New Roman"/>
              <a:sym typeface="Times New Roman"/>
            </a:endParaRPr>
          </a:p>
        </p:txBody>
      </p:sp>
      <p:pic>
        <p:nvPicPr>
          <p:cNvPr id="572" name="Google Shape;572;p74"/>
          <p:cNvPicPr preferRelativeResize="0"/>
          <p:nvPr/>
        </p:nvPicPr>
        <p:blipFill>
          <a:blip r:embed="rId3">
            <a:alphaModFix/>
          </a:blip>
          <a:stretch>
            <a:fillRect/>
          </a:stretch>
        </p:blipFill>
        <p:spPr>
          <a:xfrm>
            <a:off x="739375" y="1136200"/>
            <a:ext cx="5732800" cy="3471925"/>
          </a:xfrm>
          <a:prstGeom prst="rect">
            <a:avLst/>
          </a:prstGeom>
          <a:noFill/>
          <a:ln>
            <a:noFill/>
          </a:ln>
        </p:spPr>
      </p:pic>
      <p:sp>
        <p:nvSpPr>
          <p:cNvPr id="573" name="Google Shape;573;p74"/>
          <p:cNvSpPr txBox="1"/>
          <p:nvPr/>
        </p:nvSpPr>
        <p:spPr>
          <a:xfrm>
            <a:off x="6472175" y="1242000"/>
            <a:ext cx="194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Diagrama</a:t>
            </a:r>
            <a:r>
              <a:rPr lang="en">
                <a:latin typeface="Times New Roman"/>
                <a:ea typeface="Times New Roman"/>
                <a:cs typeface="Times New Roman"/>
                <a:sym typeface="Times New Roman"/>
              </a:rPr>
              <a:t> de Despliegue Quickness Vitality.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Visual Paradigm.</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5"/>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3600">
                <a:latin typeface="Times New Roman"/>
                <a:ea typeface="Times New Roman"/>
                <a:cs typeface="Times New Roman"/>
                <a:sym typeface="Times New Roman"/>
              </a:rPr>
              <a:t>Referencias</a:t>
            </a:r>
            <a:endParaRPr sz="3600">
              <a:latin typeface="Times New Roman"/>
              <a:ea typeface="Times New Roman"/>
              <a:cs typeface="Times New Roman"/>
              <a:sym typeface="Times New Roman"/>
            </a:endParaRPr>
          </a:p>
        </p:txBody>
      </p:sp>
      <p:sp>
        <p:nvSpPr>
          <p:cNvPr id="579" name="Google Shape;579;p75"/>
          <p:cNvSpPr txBox="1"/>
          <p:nvPr/>
        </p:nvSpPr>
        <p:spPr>
          <a:xfrm>
            <a:off x="866100" y="1071950"/>
            <a:ext cx="73908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000000"/>
                </a:solidFill>
                <a:latin typeface="Times New Roman"/>
                <a:ea typeface="Times New Roman"/>
                <a:cs typeface="Times New Roman"/>
                <a:sym typeface="Times New Roman"/>
              </a:rPr>
              <a:t>BindERP. (sf). </a:t>
            </a:r>
            <a:r>
              <a:rPr i="1" lang="en" sz="1300" u="none" cap="none" strike="noStrike">
                <a:solidFill>
                  <a:srgbClr val="000000"/>
                </a:solidFill>
                <a:latin typeface="Times New Roman"/>
                <a:ea typeface="Times New Roman"/>
                <a:cs typeface="Times New Roman"/>
                <a:sym typeface="Times New Roman"/>
              </a:rPr>
              <a:t>Tecnicas y metodos para el control de inventarios. Bind</a:t>
            </a:r>
            <a:endParaRPr i="1"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3"/>
              </a:rPr>
              <a:t>https://blog.bind.com.mx/tecnicas-y-metodos-para-el-control-de-inventarios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chemeClr val="dk1"/>
                </a:solidFill>
                <a:latin typeface="Times New Roman"/>
                <a:ea typeface="Times New Roman"/>
                <a:cs typeface="Times New Roman"/>
                <a:sym typeface="Times New Roman"/>
              </a:rPr>
              <a:t>Rodriguez, J.(5 agosto, 2021). </a:t>
            </a:r>
            <a:r>
              <a:rPr i="1" lang="en" sz="1300" u="none" cap="none" strike="noStrike">
                <a:solidFill>
                  <a:schemeClr val="dk1"/>
                </a:solidFill>
                <a:latin typeface="Times New Roman"/>
                <a:ea typeface="Times New Roman"/>
                <a:cs typeface="Times New Roman"/>
                <a:sym typeface="Times New Roman"/>
              </a:rPr>
              <a:t>Control de inventarios: definicion, importancia y sistemas. Hubspot</a:t>
            </a:r>
            <a:endParaRPr i="1" sz="13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4"/>
              </a:rPr>
              <a:t>https://blog.hubspot.es/sales/que-es-control-de-inventarios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222222"/>
                </a:solidFill>
                <a:latin typeface="Times New Roman"/>
                <a:ea typeface="Times New Roman"/>
                <a:cs typeface="Times New Roman"/>
                <a:sym typeface="Times New Roman"/>
              </a:rPr>
              <a:t>Sisfarma.(19 julio, 2019). </a:t>
            </a:r>
            <a:r>
              <a:rPr i="1" lang="en" sz="1300" u="none" cap="none" strike="noStrike">
                <a:solidFill>
                  <a:srgbClr val="222222"/>
                </a:solidFill>
                <a:latin typeface="Times New Roman"/>
                <a:ea typeface="Times New Roman"/>
                <a:cs typeface="Times New Roman"/>
                <a:sym typeface="Times New Roman"/>
              </a:rPr>
              <a:t>Inventario farmacia. </a:t>
            </a:r>
            <a:r>
              <a:rPr i="0" lang="en" sz="1300" u="none" cap="none" strike="noStrike">
                <a:solidFill>
                  <a:srgbClr val="222222"/>
                </a:solidFill>
                <a:latin typeface="Times New Roman"/>
                <a:ea typeface="Times New Roman"/>
                <a:cs typeface="Times New Roman"/>
                <a:sym typeface="Times New Roman"/>
              </a:rPr>
              <a:t>Sisfarma</a:t>
            </a:r>
            <a:endParaRPr i="0" sz="1300" u="none" cap="none" strike="noStrike">
              <a:solidFill>
                <a:srgbClr val="222222"/>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5"/>
              </a:rPr>
              <a:t>https://www.sisfarma.es/blog/inventario-farmacia/</a:t>
            </a:r>
            <a:endParaRPr i="1"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Montero Eladio(17 Noviembre, 2016) BID. </a:t>
            </a:r>
            <a:r>
              <a:rPr i="1" lang="en" sz="1300">
                <a:latin typeface="Times New Roman"/>
                <a:ea typeface="Times New Roman"/>
                <a:cs typeface="Times New Roman"/>
                <a:sym typeface="Times New Roman"/>
              </a:rPr>
              <a:t>Recomendaciones para analizar datos basados en encuestas</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6"/>
              </a:rPr>
              <a:t>https://acortar.link/lxz4Pz</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Perez Julian, Gardey Ana(2021). </a:t>
            </a:r>
            <a:r>
              <a:rPr i="1" lang="en" sz="1300">
                <a:latin typeface="Times New Roman"/>
                <a:ea typeface="Times New Roman"/>
                <a:cs typeface="Times New Roman"/>
                <a:sym typeface="Times New Roman"/>
              </a:rPr>
              <a:t>Definicion de: </a:t>
            </a:r>
            <a:r>
              <a:rPr i="1" lang="en" sz="1300">
                <a:latin typeface="Times New Roman"/>
                <a:ea typeface="Times New Roman"/>
                <a:cs typeface="Times New Roman"/>
                <a:sym typeface="Times New Roman"/>
              </a:rPr>
              <a:t>Definición</a:t>
            </a:r>
            <a:r>
              <a:rPr i="1" lang="en" sz="1300">
                <a:latin typeface="Times New Roman"/>
                <a:ea typeface="Times New Roman"/>
                <a:cs typeface="Times New Roman"/>
                <a:sym typeface="Times New Roman"/>
              </a:rPr>
              <a:t> de 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7"/>
              </a:rPr>
              <a:t>https://definicion.de/cuestionario/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i="0" lang="en" sz="1300" u="none" cap="none" strike="noStrike">
                <a:solidFill>
                  <a:srgbClr val="000000"/>
                </a:solidFill>
                <a:latin typeface="Times New Roman"/>
                <a:ea typeface="Times New Roman"/>
                <a:cs typeface="Times New Roman"/>
                <a:sym typeface="Times New Roman"/>
              </a:rPr>
              <a:t>Teyssier, Y. (2019, noviembre 26). </a:t>
            </a:r>
            <a:r>
              <a:rPr i="1" lang="en" sz="1300" u="none" cap="none" strike="noStrike">
                <a:solidFill>
                  <a:srgbClr val="000000"/>
                </a:solidFill>
                <a:latin typeface="Times New Roman"/>
                <a:ea typeface="Times New Roman"/>
                <a:cs typeface="Times New Roman"/>
                <a:sym typeface="Times New Roman"/>
              </a:rPr>
              <a:t>Beneficios de contar con un sistema de inventario. </a:t>
            </a:r>
            <a:r>
              <a:rPr i="0" lang="en" sz="1300" u="none" cap="none" strike="noStrike">
                <a:solidFill>
                  <a:srgbClr val="000000"/>
                </a:solidFill>
                <a:latin typeface="Times New Roman"/>
                <a:ea typeface="Times New Roman"/>
                <a:cs typeface="Times New Roman"/>
                <a:sym typeface="Times New Roman"/>
              </a:rPr>
              <a:t>Vogar</a:t>
            </a:r>
            <a:endParaRPr i="0"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chemeClr val="dk1"/>
              </a:buClr>
              <a:buSzPts val="1100"/>
              <a:buFont typeface="Arial"/>
              <a:buNone/>
            </a:pPr>
            <a:r>
              <a:rPr i="1" lang="en" sz="1300" u="sng" cap="none" strike="noStrike">
                <a:solidFill>
                  <a:schemeClr val="hlink"/>
                </a:solidFill>
                <a:latin typeface="Times New Roman"/>
                <a:ea typeface="Times New Roman"/>
                <a:cs typeface="Times New Roman"/>
                <a:sym typeface="Times New Roman"/>
                <a:hlinkClick r:id="rId8"/>
              </a:rPr>
              <a:t>https://vogar.com.mx/blog/beneficios-de-contar-con-un-sistema-de-inventarios</a:t>
            </a:r>
            <a:endParaRPr b="0" i="0" sz="1200" u="none" cap="none" strike="noStrike">
              <a:solidFill>
                <a:srgbClr val="0000FF"/>
              </a:solidFill>
              <a:latin typeface="Tajawal"/>
              <a:ea typeface="Tajawal"/>
              <a:cs typeface="Tajawal"/>
              <a:sym typeface="Tajaw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1"/>
          <p:cNvSpPr/>
          <p:nvPr/>
        </p:nvSpPr>
        <p:spPr>
          <a:xfrm rot="-205661">
            <a:off x="20233" y="103877"/>
            <a:ext cx="692439" cy="707466"/>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1"/>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Enunciado</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62" name="Google Shape;262;p31"/>
          <p:cNvSpPr txBox="1"/>
          <p:nvPr>
            <p:ph idx="3" type="subTitle"/>
          </p:nvPr>
        </p:nvSpPr>
        <p:spPr>
          <a:xfrm>
            <a:off x="980900" y="1503650"/>
            <a:ext cx="3621600" cy="25317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¿De </a:t>
            </a:r>
            <a:r>
              <a:rPr lang="en" sz="1600">
                <a:latin typeface="Times New Roman"/>
                <a:ea typeface="Times New Roman"/>
                <a:cs typeface="Times New Roman"/>
                <a:sym typeface="Times New Roman"/>
              </a:rPr>
              <a:t>qué</a:t>
            </a:r>
            <a:r>
              <a:rPr lang="en" sz="1600">
                <a:latin typeface="Times New Roman"/>
                <a:ea typeface="Times New Roman"/>
                <a:cs typeface="Times New Roman"/>
                <a:sym typeface="Times New Roman"/>
              </a:rPr>
              <a:t> manera se pueden gestionar las entradas y salidas de los diversos productos que se encuentran disponibles, evitando </a:t>
            </a:r>
            <a:r>
              <a:rPr lang="en" sz="1600">
                <a:latin typeface="Times New Roman"/>
                <a:ea typeface="Times New Roman"/>
                <a:cs typeface="Times New Roman"/>
                <a:sym typeface="Times New Roman"/>
              </a:rPr>
              <a:t>así inconvenientes de control y organización dentro de la farmacia</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263" name="Google Shape;263;p31"/>
          <p:cNvSpPr txBox="1"/>
          <p:nvPr/>
        </p:nvSpPr>
        <p:spPr>
          <a:xfrm>
            <a:off x="5046625" y="403535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Times New Roman"/>
                <a:ea typeface="Times New Roman"/>
                <a:cs typeface="Times New Roman"/>
                <a:sym typeface="Times New Roman"/>
              </a:rPr>
              <a:t>Ocu</a:t>
            </a:r>
            <a:r>
              <a:rPr b="1" i="0" lang="en" sz="1200" u="none" cap="none" strike="noStrike">
                <a:solidFill>
                  <a:srgbClr val="000000"/>
                </a:solidFill>
                <a:latin typeface="Times New Roman"/>
                <a:ea typeface="Times New Roman"/>
                <a:cs typeface="Times New Roman"/>
                <a:sym typeface="Times New Roman"/>
              </a:rPr>
              <a:t>(201</a:t>
            </a:r>
            <a:r>
              <a:rPr b="1" lang="en" sz="1200">
                <a:latin typeface="Times New Roman"/>
                <a:ea typeface="Times New Roman"/>
                <a:cs typeface="Times New Roman"/>
                <a:sym typeface="Times New Roman"/>
              </a:rPr>
              <a:t>8</a:t>
            </a:r>
            <a:r>
              <a:rPr b="1" i="0" lang="en" sz="1200" u="none" cap="none" strike="noStrike">
                <a:solidFill>
                  <a:srgbClr val="000000"/>
                </a:solidFill>
                <a:latin typeface="Times New Roman"/>
                <a:ea typeface="Times New Roman"/>
                <a:cs typeface="Times New Roman"/>
                <a:sym typeface="Times New Roman"/>
              </a:rPr>
              <a:t>) </a:t>
            </a:r>
            <a:endParaRPr b="1" i="0" sz="1200" u="none" cap="none" strike="noStrike">
              <a:solidFill>
                <a:srgbClr val="000000"/>
              </a:solidFill>
              <a:latin typeface="Times New Roman"/>
              <a:ea typeface="Times New Roman"/>
              <a:cs typeface="Times New Roman"/>
              <a:sym typeface="Times New Roman"/>
            </a:endParaRPr>
          </a:p>
        </p:txBody>
      </p:sp>
      <p:sp>
        <p:nvSpPr>
          <p:cNvPr id="264" name="Google Shape;264;p31"/>
          <p:cNvSpPr/>
          <p:nvPr/>
        </p:nvSpPr>
        <p:spPr>
          <a:xfrm rot="-144819">
            <a:off x="255926" y="4668962"/>
            <a:ext cx="413167" cy="294257"/>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31"/>
          <p:cNvPicPr preferRelativeResize="0"/>
          <p:nvPr/>
        </p:nvPicPr>
        <p:blipFill>
          <a:blip r:embed="rId3">
            <a:alphaModFix/>
          </a:blip>
          <a:stretch>
            <a:fillRect/>
          </a:stretch>
        </p:blipFill>
        <p:spPr>
          <a:xfrm>
            <a:off x="4709150" y="1638300"/>
            <a:ext cx="3559750" cy="2397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6"/>
          <p:cNvSpPr txBox="1"/>
          <p:nvPr>
            <p:ph type="ctrTitle"/>
          </p:nvPr>
        </p:nvSpPr>
        <p:spPr>
          <a:xfrm>
            <a:off x="1367278" y="1408945"/>
            <a:ext cx="6385084" cy="14947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sz="9600">
                <a:latin typeface="Bebas Neue"/>
                <a:ea typeface="Bebas Neue"/>
                <a:cs typeface="Bebas Neue"/>
                <a:sym typeface="Bebas Neue"/>
              </a:rPr>
              <a:t>GRACIAS!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rot="10800000">
            <a:off x="1944515" y="597799"/>
            <a:ext cx="1964400" cy="1964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2"/>
          <p:cNvSpPr txBox="1"/>
          <p:nvPr>
            <p:ph type="title"/>
          </p:nvPr>
        </p:nvSpPr>
        <p:spPr>
          <a:xfrm>
            <a:off x="1092451" y="958825"/>
            <a:ext cx="6959100" cy="7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i="1" lang="en" sz="4200">
                <a:latin typeface="Times New Roman"/>
                <a:ea typeface="Times New Roman"/>
                <a:cs typeface="Times New Roman"/>
                <a:sym typeface="Times New Roman"/>
              </a:rPr>
              <a:t>Objetivo General</a:t>
            </a:r>
            <a:endParaRPr b="1" i="1" sz="4200">
              <a:latin typeface="Times New Roman"/>
              <a:ea typeface="Times New Roman"/>
              <a:cs typeface="Times New Roman"/>
              <a:sym typeface="Times New Roman"/>
            </a:endParaRPr>
          </a:p>
        </p:txBody>
      </p:sp>
      <p:sp>
        <p:nvSpPr>
          <p:cNvPr id="272" name="Google Shape;272;p32"/>
          <p:cNvSpPr txBox="1"/>
          <p:nvPr>
            <p:ph idx="1" type="subTitle"/>
          </p:nvPr>
        </p:nvSpPr>
        <p:spPr>
          <a:xfrm>
            <a:off x="2442150" y="1905550"/>
            <a:ext cx="4259700" cy="190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900">
                <a:latin typeface="Times New Roman"/>
                <a:ea typeface="Times New Roman"/>
                <a:cs typeface="Times New Roman"/>
                <a:sym typeface="Times New Roman"/>
              </a:rPr>
              <a:t>Desarrollar un sistema de información destinado al control de inventario de la Droguería José Antonio </a:t>
            </a:r>
            <a:r>
              <a:rPr lang="en" sz="1900">
                <a:latin typeface="Times New Roman"/>
                <a:ea typeface="Times New Roman"/>
                <a:cs typeface="Times New Roman"/>
                <a:sym typeface="Times New Roman"/>
              </a:rPr>
              <a:t>Galán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p:nvPr/>
        </p:nvSpPr>
        <p:spPr>
          <a:xfrm rot="10800000">
            <a:off x="3998011" y="1230796"/>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3"/>
          <p:cNvSpPr/>
          <p:nvPr/>
        </p:nvSpPr>
        <p:spPr>
          <a:xfrm rot="10800000">
            <a:off x="1321400" y="12547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3"/>
          <p:cNvSpPr/>
          <p:nvPr/>
        </p:nvSpPr>
        <p:spPr>
          <a:xfrm rot="10800000">
            <a:off x="6600450" y="12125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3"/>
          <p:cNvSpPr txBox="1"/>
          <p:nvPr>
            <p:ph idx="2" type="title"/>
          </p:nvPr>
        </p:nvSpPr>
        <p:spPr>
          <a:xfrm>
            <a:off x="1452200" y="1589434"/>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1" name="Google Shape;281;p33"/>
          <p:cNvSpPr txBox="1"/>
          <p:nvPr>
            <p:ph idx="1" type="subTitle"/>
          </p:nvPr>
        </p:nvSpPr>
        <p:spPr>
          <a:xfrm>
            <a:off x="801650" y="2322575"/>
            <a:ext cx="22530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400"/>
              <a:buNone/>
            </a:pPr>
            <a:r>
              <a:rPr lang="en" sz="1800">
                <a:latin typeface="Times New Roman"/>
                <a:ea typeface="Times New Roman"/>
                <a:cs typeface="Times New Roman"/>
                <a:sym typeface="Times New Roman"/>
              </a:rPr>
              <a:t> Generar reportes de las actualizaciones del inventario y ventas de la farmacia</a:t>
            </a:r>
            <a:endParaRPr sz="1800">
              <a:latin typeface="Times New Roman"/>
              <a:ea typeface="Times New Roman"/>
              <a:cs typeface="Times New Roman"/>
              <a:sym typeface="Times New Roman"/>
            </a:endParaRPr>
          </a:p>
        </p:txBody>
      </p:sp>
      <p:sp>
        <p:nvSpPr>
          <p:cNvPr id="282" name="Google Shape;282;p33"/>
          <p:cNvSpPr txBox="1"/>
          <p:nvPr>
            <p:ph idx="4" type="title"/>
          </p:nvPr>
        </p:nvSpPr>
        <p:spPr>
          <a:xfrm>
            <a:off x="4128811" y="1565446"/>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83" name="Google Shape;283;p33"/>
          <p:cNvSpPr txBox="1"/>
          <p:nvPr>
            <p:ph idx="5" type="subTitle"/>
          </p:nvPr>
        </p:nvSpPr>
        <p:spPr>
          <a:xfrm>
            <a:off x="3445500" y="2275475"/>
            <a:ext cx="2253000" cy="17547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Monitorear y organizar la entrada y salida de productos para ayudar a establecer y mantener una rotación de inventario óptima </a:t>
            </a:r>
            <a:endParaRPr sz="1700">
              <a:latin typeface="Times New Roman"/>
              <a:ea typeface="Times New Roman"/>
              <a:cs typeface="Times New Roman"/>
              <a:sym typeface="Times New Roman"/>
            </a:endParaRPr>
          </a:p>
        </p:txBody>
      </p:sp>
      <p:sp>
        <p:nvSpPr>
          <p:cNvPr id="284" name="Google Shape;284;p33"/>
          <p:cNvSpPr txBox="1"/>
          <p:nvPr>
            <p:ph idx="21" type="title"/>
          </p:nvPr>
        </p:nvSpPr>
        <p:spPr>
          <a:xfrm>
            <a:off x="71632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Objetivos específicos</a:t>
            </a:r>
            <a:endParaRPr b="1" i="1" sz="3600">
              <a:latin typeface="Times New Roman"/>
              <a:ea typeface="Times New Roman"/>
              <a:cs typeface="Times New Roman"/>
              <a:sym typeface="Times New Roman"/>
            </a:endParaRPr>
          </a:p>
        </p:txBody>
      </p:sp>
      <p:sp>
        <p:nvSpPr>
          <p:cNvPr id="285" name="Google Shape;285;p33"/>
          <p:cNvSpPr txBox="1"/>
          <p:nvPr>
            <p:ph idx="16" type="title"/>
          </p:nvPr>
        </p:nvSpPr>
        <p:spPr>
          <a:xfrm>
            <a:off x="6731250" y="1547221"/>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86" name="Google Shape;286;p33"/>
          <p:cNvSpPr txBox="1"/>
          <p:nvPr>
            <p:ph idx="17" type="subTitle"/>
          </p:nvPr>
        </p:nvSpPr>
        <p:spPr>
          <a:xfrm>
            <a:off x="5957700" y="2322575"/>
            <a:ext cx="2348400" cy="20163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Gestionar existencias para</a:t>
            </a:r>
            <a:endParaRPr sz="17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prevenir pérdidas y aumentos de costos causados por  escasez y/o exceso de productos en la farmacia.</a:t>
            </a:r>
            <a:endParaRPr sz="17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293" name="Google Shape;293;p34"/>
          <p:cNvSpPr txBox="1"/>
          <p:nvPr>
            <p:ph idx="1" type="subTitle"/>
          </p:nvPr>
        </p:nvSpPr>
        <p:spPr>
          <a:xfrm>
            <a:off x="4080125" y="1452300"/>
            <a:ext cx="4046100" cy="2238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Uno de los principales problemas encontrados en las farmacias es el manejo de inventario y </a:t>
            </a:r>
            <a:r>
              <a:rPr lang="en" sz="1700">
                <a:latin typeface="Times New Roman"/>
                <a:ea typeface="Times New Roman"/>
                <a:cs typeface="Times New Roman"/>
                <a:sym typeface="Times New Roman"/>
              </a:rPr>
              <a:t>derivado</a:t>
            </a:r>
            <a:r>
              <a:rPr lang="en" sz="1700">
                <a:latin typeface="Times New Roman"/>
                <a:ea typeface="Times New Roman"/>
                <a:cs typeface="Times New Roman"/>
                <a:sym typeface="Times New Roman"/>
              </a:rPr>
              <a:t> de esto las </a:t>
            </a:r>
            <a:r>
              <a:rPr lang="en" sz="1700">
                <a:latin typeface="Times New Roman"/>
                <a:ea typeface="Times New Roman"/>
                <a:cs typeface="Times New Roman"/>
                <a:sym typeface="Times New Roman"/>
              </a:rPr>
              <a:t>roturas</a:t>
            </a:r>
            <a:r>
              <a:rPr lang="en" sz="1700">
                <a:latin typeface="Times New Roman"/>
                <a:ea typeface="Times New Roman"/>
                <a:cs typeface="Times New Roman"/>
                <a:sym typeface="Times New Roman"/>
              </a:rPr>
              <a:t> de Stock, ya que esto genera </a:t>
            </a:r>
            <a:r>
              <a:rPr lang="en" sz="1700">
                <a:latin typeface="Times New Roman"/>
                <a:ea typeface="Times New Roman"/>
                <a:cs typeface="Times New Roman"/>
                <a:sym typeface="Times New Roman"/>
              </a:rPr>
              <a:t>pérdida</a:t>
            </a:r>
            <a:r>
              <a:rPr lang="en" sz="1700">
                <a:latin typeface="Times New Roman"/>
                <a:ea typeface="Times New Roman"/>
                <a:cs typeface="Times New Roman"/>
                <a:sym typeface="Times New Roman"/>
              </a:rPr>
              <a:t> de ventas por falta de </a:t>
            </a:r>
            <a:r>
              <a:rPr lang="en" sz="1700">
                <a:latin typeface="Times New Roman"/>
                <a:ea typeface="Times New Roman"/>
                <a:cs typeface="Times New Roman"/>
                <a:sym typeface="Times New Roman"/>
              </a:rPr>
              <a:t>organización</a:t>
            </a:r>
            <a:r>
              <a:rPr lang="en" sz="1700">
                <a:latin typeface="Times New Roman"/>
                <a:ea typeface="Times New Roman"/>
                <a:cs typeface="Times New Roman"/>
                <a:sym typeface="Times New Roman"/>
              </a:rPr>
              <a:t> al momento de buscar los productos.</a:t>
            </a:r>
            <a:endParaRPr sz="1700">
              <a:latin typeface="Times New Roman"/>
              <a:ea typeface="Times New Roman"/>
              <a:cs typeface="Times New Roman"/>
              <a:sym typeface="Times New Roman"/>
            </a:endParaRPr>
          </a:p>
        </p:txBody>
      </p:sp>
      <p:pic>
        <p:nvPicPr>
          <p:cNvPr id="294" name="Google Shape;294;p34"/>
          <p:cNvPicPr preferRelativeResize="0"/>
          <p:nvPr/>
        </p:nvPicPr>
        <p:blipFill rotWithShape="1">
          <a:blip r:embed="rId3">
            <a:alphaModFix/>
          </a:blip>
          <a:srcRect b="0" l="0" r="0" t="0"/>
          <a:stretch/>
        </p:blipFill>
        <p:spPr>
          <a:xfrm>
            <a:off x="1202425" y="1175526"/>
            <a:ext cx="2766800" cy="2792450"/>
          </a:xfrm>
          <a:prstGeom prst="rect">
            <a:avLst/>
          </a:prstGeom>
          <a:noFill/>
          <a:ln>
            <a:noFill/>
          </a:ln>
          <a:effectLst>
            <a:outerShdw blurRad="300038" rotWithShape="0" algn="bl" dist="9525">
              <a:srgbClr val="000000">
                <a:alpha val="69800"/>
              </a:srgbClr>
            </a:outerShdw>
          </a:effectLst>
        </p:spPr>
      </p:pic>
      <p:sp>
        <p:nvSpPr>
          <p:cNvPr id="295" name="Google Shape;295;p34"/>
          <p:cNvSpPr txBox="1"/>
          <p:nvPr/>
        </p:nvSpPr>
        <p:spPr>
          <a:xfrm>
            <a:off x="1303325" y="3967975"/>
            <a:ext cx="2565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chemeClr val="dk1"/>
                </a:solidFill>
                <a:latin typeface="Times New Roman"/>
                <a:ea typeface="Times New Roman"/>
                <a:cs typeface="Times New Roman"/>
                <a:sym typeface="Times New Roman"/>
              </a:rPr>
              <a:t>SWANGPHON(S.F)</a:t>
            </a:r>
            <a:endParaRPr b="1"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302" name="Google Shape;302;p35"/>
          <p:cNvSpPr txBox="1"/>
          <p:nvPr>
            <p:ph idx="1" type="subTitle"/>
          </p:nvPr>
        </p:nvSpPr>
        <p:spPr>
          <a:xfrm>
            <a:off x="4171550" y="1373550"/>
            <a:ext cx="4046100" cy="3175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A partir de esta problemática se crea el sistema de información para la administración de farmacias, siendo de gran ayuda para los administradores y auxiliares(empleados), para que puedan tener un mejor funcionamiento en la </a:t>
            </a:r>
            <a:r>
              <a:rPr lang="en" sz="1700">
                <a:latin typeface="Times New Roman"/>
                <a:ea typeface="Times New Roman"/>
                <a:cs typeface="Times New Roman"/>
                <a:sym typeface="Times New Roman"/>
              </a:rPr>
              <a:t>gestión</a:t>
            </a:r>
            <a:r>
              <a:rPr lang="en" sz="1700">
                <a:latin typeface="Times New Roman"/>
                <a:ea typeface="Times New Roman"/>
                <a:cs typeface="Times New Roman"/>
                <a:sym typeface="Times New Roman"/>
              </a:rPr>
              <a:t> de inventario </a:t>
            </a:r>
            <a:r>
              <a:rPr lang="en" sz="1700">
                <a:latin typeface="Times New Roman"/>
                <a:ea typeface="Times New Roman"/>
                <a:cs typeface="Times New Roman"/>
                <a:sym typeface="Times New Roman"/>
              </a:rPr>
              <a:t>cómo</a:t>
            </a:r>
            <a:r>
              <a:rPr lang="en" sz="1700">
                <a:latin typeface="Times New Roman"/>
                <a:ea typeface="Times New Roman"/>
                <a:cs typeface="Times New Roman"/>
                <a:sym typeface="Times New Roman"/>
              </a:rPr>
              <a:t> en la parte de </a:t>
            </a:r>
            <a:r>
              <a:rPr lang="en" sz="1700">
                <a:latin typeface="Times New Roman"/>
                <a:ea typeface="Times New Roman"/>
                <a:cs typeface="Times New Roman"/>
                <a:sym typeface="Times New Roman"/>
              </a:rPr>
              <a:t>entrada (compras) y salida (ventas), de los productos existentes dentro del inventario de la farmacia y de más funciones, generando así una buena organización.</a:t>
            </a:r>
            <a:endParaRPr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sz="17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p:txBody>
      </p:sp>
      <p:sp>
        <p:nvSpPr>
          <p:cNvPr id="303" name="Google Shape;303;p35"/>
          <p:cNvSpPr txBox="1"/>
          <p:nvPr/>
        </p:nvSpPr>
        <p:spPr>
          <a:xfrm>
            <a:off x="1260375" y="3824400"/>
            <a:ext cx="256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Times New Roman"/>
                <a:ea typeface="Times New Roman"/>
                <a:cs typeface="Times New Roman"/>
                <a:sym typeface="Times New Roman"/>
              </a:rPr>
              <a:t>Dr. Tricas(s.f)</a:t>
            </a:r>
            <a:endParaRPr b="1" i="0" sz="1400" u="none" cap="none" strike="noStrike">
              <a:solidFill>
                <a:srgbClr val="000000"/>
              </a:solidFill>
              <a:latin typeface="Times New Roman"/>
              <a:ea typeface="Times New Roman"/>
              <a:cs typeface="Times New Roman"/>
              <a:sym typeface="Times New Roman"/>
            </a:endParaRPr>
          </a:p>
        </p:txBody>
      </p:sp>
      <p:pic>
        <p:nvPicPr>
          <p:cNvPr id="304" name="Google Shape;304;p35"/>
          <p:cNvPicPr preferRelativeResize="0"/>
          <p:nvPr/>
        </p:nvPicPr>
        <p:blipFill>
          <a:blip r:embed="rId3">
            <a:alphaModFix/>
          </a:blip>
          <a:stretch>
            <a:fillRect/>
          </a:stretch>
        </p:blipFill>
        <p:spPr>
          <a:xfrm>
            <a:off x="1028725" y="1585500"/>
            <a:ext cx="2959498" cy="223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ning Company Culture Project Proposal by Slidesgo">
  <a:themeElements>
    <a:clrScheme name="Simple Light">
      <a:dk1>
        <a:srgbClr val="000000"/>
      </a:dk1>
      <a:lt1>
        <a:srgbClr val="6AE0E1"/>
      </a:lt1>
      <a:dk2>
        <a:srgbClr val="E3EBE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